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3"/>
  </p:notesMasterIdLst>
  <p:handoutMasterIdLst>
    <p:handoutMasterId r:id="rId4"/>
  </p:handoutMasterIdLst>
  <p:sldIdLst>
    <p:sldId id="538" r:id="rId2"/>
  </p:sldIdLst>
  <p:sldSz cx="9144000" cy="5143500" type="screen16x9"/>
  <p:notesSz cx="7315200" cy="9601200"/>
  <p:defaultTextStyle>
    <a:defPPr>
      <a:defRPr lang="en-US"/>
    </a:defPPr>
    <a:lvl1pPr marL="0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80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359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539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719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898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9078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7258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437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  <p:cmAuthor id="1" name="Chavez, Brian" initials="CB" lastIdx="25" clrIdx="1">
    <p:extLst>
      <p:ext uri="{19B8F6BF-5375-455C-9EA6-DF929625EA0E}">
        <p15:presenceInfo xmlns:p15="http://schemas.microsoft.com/office/powerpoint/2012/main" userId="S::chavez25@llnl.gov::f4703248-a08d-4bd8-9e36-50fe8869fc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561"/>
    <a:srgbClr val="77AC30"/>
    <a:srgbClr val="D9531A"/>
    <a:srgbClr val="0474BE"/>
    <a:srgbClr val="EDB120"/>
    <a:srgbClr val="7E2F8E"/>
    <a:srgbClr val="F0F0F0"/>
    <a:srgbClr val="FFFFFF"/>
    <a:srgbClr val="622524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6274" autoAdjust="0"/>
  </p:normalViewPr>
  <p:slideViewPr>
    <p:cSldViewPr>
      <p:cViewPr>
        <p:scale>
          <a:sx n="210" d="100"/>
          <a:sy n="210" d="100"/>
        </p:scale>
        <p:origin x="150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96582" tIns="48292" rIns="96582" bIns="48292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3"/>
            <a:ext cx="3169920" cy="480060"/>
          </a:xfrm>
          <a:prstGeom prst="rect">
            <a:avLst/>
          </a:prstGeom>
        </p:spPr>
        <p:txBody>
          <a:bodyPr vert="horz" lIns="96582" tIns="48292" rIns="96582" bIns="48292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1/31/2022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582" tIns="48292" rIns="96582" bIns="48292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6"/>
            <a:ext cx="3169920" cy="480060"/>
          </a:xfrm>
          <a:prstGeom prst="rect">
            <a:avLst/>
          </a:prstGeom>
        </p:spPr>
        <p:txBody>
          <a:bodyPr vert="horz" lIns="96582" tIns="48292" rIns="96582" bIns="48292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96582" tIns="48292" rIns="96582" bIns="48292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3"/>
            <a:ext cx="3169920" cy="480060"/>
          </a:xfrm>
          <a:prstGeom prst="rect">
            <a:avLst/>
          </a:prstGeom>
        </p:spPr>
        <p:txBody>
          <a:bodyPr vert="horz" lIns="96582" tIns="48292" rIns="96582" bIns="48292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2" tIns="48292" rIns="96582" bIns="4829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3"/>
            <a:ext cx="5852160" cy="4320540"/>
          </a:xfrm>
          <a:prstGeom prst="rect">
            <a:avLst/>
          </a:prstGeom>
        </p:spPr>
        <p:txBody>
          <a:bodyPr vert="horz" lIns="96582" tIns="48292" rIns="96582" bIns="4829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582" tIns="48292" rIns="96582" bIns="48292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0060"/>
          </a:xfrm>
          <a:prstGeom prst="rect">
            <a:avLst/>
          </a:prstGeom>
        </p:spPr>
        <p:txBody>
          <a:bodyPr vert="horz" lIns="96582" tIns="48292" rIns="96582" bIns="48292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8180" rtl="0" eaLnBrk="1" latinLnBrk="0" hangingPunct="1">
      <a:defRPr sz="1071" kern="1200">
        <a:solidFill>
          <a:schemeClr val="tx1"/>
        </a:solidFill>
        <a:latin typeface="Arial"/>
        <a:ea typeface="+mn-ea"/>
        <a:cs typeface="+mn-cs"/>
      </a:defRPr>
    </a:lvl1pPr>
    <a:lvl2pPr marL="408180" algn="l" defTabSz="408180" rtl="0" eaLnBrk="1" latinLnBrk="0" hangingPunct="1">
      <a:defRPr sz="1071" kern="1200">
        <a:solidFill>
          <a:schemeClr val="tx1"/>
        </a:solidFill>
        <a:latin typeface="Arial"/>
        <a:ea typeface="+mn-ea"/>
        <a:cs typeface="+mn-cs"/>
      </a:defRPr>
    </a:lvl2pPr>
    <a:lvl3pPr marL="816359" algn="l" defTabSz="408180" rtl="0" eaLnBrk="1" latinLnBrk="0" hangingPunct="1">
      <a:defRPr sz="1071" kern="1200">
        <a:solidFill>
          <a:schemeClr val="tx1"/>
        </a:solidFill>
        <a:latin typeface="Arial"/>
        <a:ea typeface="+mn-ea"/>
        <a:cs typeface="+mn-cs"/>
      </a:defRPr>
    </a:lvl3pPr>
    <a:lvl4pPr marL="1224539" algn="l" defTabSz="408180" rtl="0" eaLnBrk="1" latinLnBrk="0" hangingPunct="1">
      <a:defRPr sz="1071" kern="1200">
        <a:solidFill>
          <a:schemeClr val="tx1"/>
        </a:solidFill>
        <a:latin typeface="Arial"/>
        <a:ea typeface="+mn-ea"/>
        <a:cs typeface="+mn-cs"/>
      </a:defRPr>
    </a:lvl4pPr>
    <a:lvl5pPr marL="1632719" algn="l" defTabSz="408180" rtl="0" eaLnBrk="1" latinLnBrk="0" hangingPunct="1">
      <a:defRPr sz="1071" kern="1200">
        <a:solidFill>
          <a:schemeClr val="tx1"/>
        </a:solidFill>
        <a:latin typeface="Arial"/>
        <a:ea typeface="+mn-ea"/>
        <a:cs typeface="+mn-cs"/>
      </a:defRPr>
    </a:lvl5pPr>
    <a:lvl6pPr marL="2040898" algn="l" defTabSz="408180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6pPr>
    <a:lvl7pPr marL="2449078" algn="l" defTabSz="408180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7pPr>
    <a:lvl8pPr marL="2857258" algn="l" defTabSz="408180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8pPr>
    <a:lvl9pPr marL="3265437" algn="l" defTabSz="408180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965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vert="horz" lIns="0" tIns="0" rIns="0" bIns="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95701"/>
            <a:ext cx="9144000" cy="247799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defTabSz="391815" rtl="0" eaLnBrk="1" latinLnBrk="0" hangingPunct="1"/>
            <a:endParaRPr lang="en-US" sz="335" dirty="0"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45218" y="4895701"/>
            <a:ext cx="3249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" b="1" dirty="0">
                <a:solidFill>
                  <a:schemeClr val="bg1">
                    <a:alpha val="80000"/>
                  </a:schemeClr>
                </a:solidFill>
                <a:latin typeface="Arial"/>
                <a:cs typeface="Arial"/>
              </a:rPr>
              <a:t>National Ignition Facility  •  Lawrence Livermore National Laboratory  •  Operated by the US Department of Energy</a:t>
            </a:r>
          </a:p>
          <a:p>
            <a:pPr algn="ctr"/>
            <a:r>
              <a:rPr lang="en-US" sz="250" b="1" dirty="0">
                <a:solidFill>
                  <a:schemeClr val="bg1">
                    <a:alpha val="80000"/>
                  </a:schemeClr>
                </a:solidFill>
                <a:latin typeface="Arial"/>
                <a:cs typeface="Arial"/>
              </a:rPr>
              <a:t>This work performed under the auspices of the U.S. Department of Energy by Lawrence Livermore National Laboratory under Contract DE-AC52-07NA27344.</a:t>
            </a:r>
          </a:p>
          <a:p>
            <a:pPr algn="ctr"/>
            <a:r>
              <a:rPr lang="en-US" sz="400" b="1" dirty="0">
                <a:solidFill>
                  <a:schemeClr val="bg1">
                    <a:alpha val="80000"/>
                  </a:schemeClr>
                </a:solidFill>
                <a:latin typeface="Arial"/>
                <a:cs typeface="Arial"/>
              </a:rPr>
              <a:t>This work is supported by the NNSA MIT Center of </a:t>
            </a:r>
            <a:r>
              <a:rPr lang="en-US" sz="400" b="1" dirty="0">
                <a:solidFill>
                  <a:schemeClr val="bg1">
                    <a:alpha val="80000"/>
                  </a:schemeClr>
                </a:solidFill>
                <a:latin typeface="+mn-lt"/>
                <a:cs typeface="Arial"/>
              </a:rPr>
              <a:t>Excellence (DE-NA0003868) </a:t>
            </a:r>
            <a:r>
              <a:rPr lang="en-US" sz="400" b="1" dirty="0">
                <a:solidFill>
                  <a:schemeClr val="bg1">
                    <a:alpha val="80000"/>
                  </a:schemeClr>
                </a:solidFill>
                <a:latin typeface="Arial"/>
                <a:cs typeface="Arial"/>
              </a:rPr>
              <a:t>and LLNL </a:t>
            </a:r>
            <a:r>
              <a:rPr lang="en-US" sz="400" b="1" dirty="0">
                <a:solidFill>
                  <a:schemeClr val="bg1">
                    <a:alpha val="80000"/>
                  </a:schemeClr>
                </a:solidFill>
                <a:latin typeface="+mn-lt"/>
                <a:cs typeface="Arial"/>
              </a:rPr>
              <a:t>contract (DE-NA0003938)</a:t>
            </a:r>
            <a:endParaRPr lang="en-US" sz="400" b="1" dirty="0">
              <a:solidFill>
                <a:schemeClr val="bg1">
                  <a:alpha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4" name="Picture 13" descr="LLNL_Logo_WHT-LRG.png"/>
          <p:cNvPicPr>
            <a:picLocks noChangeAspect="1"/>
          </p:cNvPicPr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62688" y="4989422"/>
            <a:ext cx="388585" cy="73752"/>
          </a:xfrm>
          <a:prstGeom prst="rect">
            <a:avLst/>
          </a:prstGeom>
          <a:noFill/>
          <a:effectLst/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263" y="4972155"/>
            <a:ext cx="422862" cy="1216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6" y="4990184"/>
            <a:ext cx="261938" cy="82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lvl1pPr algn="ctr" rtl="0" eaLnBrk="1" latinLnBrk="0" hangingPunct="1">
        <a:lnSpc>
          <a:spcPts val="1733"/>
        </a:lnSpc>
        <a:spcBef>
          <a:spcPct val="0"/>
        </a:spcBef>
        <a:buNone/>
        <a:defRPr kumimoji="0" sz="1125" b="1" kern="1200" baseline="0">
          <a:solidFill>
            <a:schemeClr val="bg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90470" indent="-152376" algn="l" rtl="0" eaLnBrk="1" latinLnBrk="0" hangingPunct="1">
        <a:spcBef>
          <a:spcPts val="12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2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19033" indent="-19047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33315" indent="-114282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690" indent="-114282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38066" indent="-114282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799972" algn="l"/>
        </a:tabLst>
        <a:defRPr kumimoji="0" lang="en-US" sz="12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84914" indent="-12190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219005" indent="-12190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53096" indent="-12190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487186" indent="-12190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047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09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5237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133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438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emf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333DD4-830F-F04B-A6C2-8E277DEDF660}"/>
              </a:ext>
            </a:extLst>
          </p:cNvPr>
          <p:cNvSpPr/>
          <p:nvPr/>
        </p:nvSpPr>
        <p:spPr bwMode="auto">
          <a:xfrm>
            <a:off x="0" y="554297"/>
            <a:ext cx="9143999" cy="433584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lumMod val="50000"/>
                </a:schemeClr>
              </a:gs>
              <a:gs pos="3000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defTabSz="294002" eaLnBrk="1" fontAlgn="auto" hangingPunct="1">
              <a:spcAft>
                <a:spcPts val="0"/>
              </a:spcAft>
              <a:defRPr/>
            </a:pPr>
            <a:endParaRPr lang="en-US" sz="219" dirty="0">
              <a:solidFill>
                <a:srgbClr val="00000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46075"/>
          </a:xfrm>
        </p:spPr>
        <p:txBody>
          <a:bodyPr anchor="ctr" anchorCtr="0"/>
          <a:lstStyle/>
          <a:p>
            <a:pPr marL="285750" indent="-285750">
              <a:buSzPct val="130000"/>
            </a:pPr>
            <a:r>
              <a:rPr lang="en-US" sz="1600" dirty="0"/>
              <a:t>Ares Simulations of Inverted Corona Experiments at OMEGA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79576"/>
            <a:ext cx="9144000" cy="194144"/>
          </a:xfrm>
          <a:prstGeom prst="rect">
            <a:avLst/>
          </a:prstGeom>
          <a:noFill/>
        </p:spPr>
        <p:txBody>
          <a:bodyPr wrap="square" lIns="13334" tIns="6667" rIns="13334" bIns="6667" rtlCol="0" anchor="ctr" anchorCtr="0">
            <a:noAutofit/>
          </a:bodyPr>
          <a:lstStyle/>
          <a:p>
            <a:pPr algn="ctr">
              <a:lnSpc>
                <a:spcPts val="383"/>
              </a:lnSpc>
            </a:pP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Jacob Pearcy*, Nathan Meezan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#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Matthias Hohenberger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#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Will Riedel</a:t>
            </a:r>
            <a:r>
              <a:rPr lang="en-US" sz="354" i="1" baseline="30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^</a:t>
            </a: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Neel Kabadi*, Patrick Adrian* </a:t>
            </a:r>
          </a:p>
          <a:p>
            <a:pPr algn="ctr">
              <a:lnSpc>
                <a:spcPts val="383"/>
              </a:lnSpc>
            </a:pP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* Massachusetts Institute of Technology Plasma Science and Fusion Center</a:t>
            </a:r>
          </a:p>
          <a:p>
            <a:pPr algn="ctr">
              <a:lnSpc>
                <a:spcPts val="383"/>
              </a:lnSpc>
            </a:pP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# Lawrence Livermore National Laboratory</a:t>
            </a:r>
          </a:p>
          <a:p>
            <a:pPr algn="ctr">
              <a:lnSpc>
                <a:spcPts val="383"/>
              </a:lnSpc>
            </a:pPr>
            <a:r>
              <a:rPr lang="en-US" sz="354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^ Stanford University</a:t>
            </a:r>
          </a:p>
          <a:p>
            <a:pPr algn="ctr">
              <a:lnSpc>
                <a:spcPts val="258"/>
              </a:lnSpc>
            </a:pPr>
            <a:endParaRPr lang="en-US" sz="354" i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B57771-019E-FC42-979A-5DD41BB73347}"/>
              </a:ext>
            </a:extLst>
          </p:cNvPr>
          <p:cNvSpPr/>
          <p:nvPr/>
        </p:nvSpPr>
        <p:spPr>
          <a:xfrm>
            <a:off x="1875236" y="598142"/>
            <a:ext cx="5427489" cy="428121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58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1CB64BB5-B4E2-C647-B634-6D1098E70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92" y="504733"/>
            <a:ext cx="5793025" cy="119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288" anchor="t"/>
          <a:lstStyle>
            <a:lvl1pPr marL="279400" indent="-222250">
              <a:defRPr sz="7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92100">
              <a:defRPr sz="7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0100" indent="-171450">
              <a:defRPr sz="7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28700" indent="-171450">
              <a:defRPr sz="7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57300" indent="-171450">
              <a:defRPr sz="7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14500" indent="-171450" defTabSz="18796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71700" indent="-171450" defTabSz="18796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28900" indent="-171450" defTabSz="18796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86100" indent="-171450" defTabSz="18796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Clr>
                <a:srgbClr val="376092"/>
              </a:buClr>
              <a:buSzPct val="90000"/>
            </a:pPr>
            <a:r>
              <a:rPr lang="en-US" altLang="en-US" sz="2350" b="1" i="1" spc="-16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ARES simulations of inverted corona experiments accurately predict yield scaling and ion temperatures</a:t>
            </a:r>
            <a:endParaRPr lang="en-US" altLang="en-US" sz="2350" spc="-16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8" descr="https://www.lle.rochester.edu/wp-content/uploads/2019/01/NLUF.jpg">
            <a:extLst>
              <a:ext uri="{FF2B5EF4-FFF2-40B4-BE49-F238E27FC236}">
                <a16:creationId xmlns:a16="http://schemas.microsoft.com/office/drawing/2014/main" id="{5B26138F-7A45-4CE5-873A-DC0EE1B55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9" b="26467"/>
          <a:stretch/>
        </p:blipFill>
        <p:spPr bwMode="auto">
          <a:xfrm>
            <a:off x="-4962" y="350483"/>
            <a:ext cx="562025" cy="20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s://cnec.ncsu.edu/wp-content/uploads/new-NNSA-Logo-e1502199295910.jpg">
            <a:extLst>
              <a:ext uri="{FF2B5EF4-FFF2-40B4-BE49-F238E27FC236}">
                <a16:creationId xmlns:a16="http://schemas.microsoft.com/office/drawing/2014/main" id="{5753F7E9-59CB-49C8-A294-25D55500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3" y="347669"/>
            <a:ext cx="732491" cy="21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sciencesprings.files.wordpress.com/2019/05/ur-lle-bloc.jpg?w=624">
            <a:extLst>
              <a:ext uri="{FF2B5EF4-FFF2-40B4-BE49-F238E27FC236}">
                <a16:creationId xmlns:a16="http://schemas.microsoft.com/office/drawing/2014/main" id="{7161A330-B7E7-45EB-8038-904C847C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276" y="370545"/>
            <a:ext cx="483297" cy="22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4">
            <a:extLst>
              <a:ext uri="{FF2B5EF4-FFF2-40B4-BE49-F238E27FC236}">
                <a16:creationId xmlns:a16="http://schemas.microsoft.com/office/drawing/2014/main" id="{B2F00134-7E3C-40DA-96E5-4F56B796A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75" y="370545"/>
            <a:ext cx="198305" cy="21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6C439F7-A5B2-4328-870C-357864E2FED0}"/>
              </a:ext>
            </a:extLst>
          </p:cNvPr>
          <p:cNvSpPr txBox="1"/>
          <p:nvPr/>
        </p:nvSpPr>
        <p:spPr>
          <a:xfrm>
            <a:off x="6098891" y="4858616"/>
            <a:ext cx="259080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" baseline="30000" dirty="0">
                <a:solidFill>
                  <a:schemeClr val="bg1"/>
                </a:solidFill>
              </a:rPr>
              <a:t>1</a:t>
            </a:r>
            <a:r>
              <a:rPr lang="en-US" sz="350" dirty="0">
                <a:solidFill>
                  <a:schemeClr val="bg1"/>
                </a:solidFill>
              </a:rPr>
              <a:t> poster by Ben Reichelt</a:t>
            </a:r>
          </a:p>
          <a:p>
            <a:r>
              <a:rPr lang="en-US" sz="350" baseline="30000" dirty="0">
                <a:solidFill>
                  <a:schemeClr val="bg1"/>
                </a:solidFill>
              </a:rPr>
              <a:t>2</a:t>
            </a:r>
            <a:r>
              <a:rPr lang="en-US" sz="350" dirty="0">
                <a:solidFill>
                  <a:schemeClr val="bg1"/>
                </a:solidFill>
              </a:rPr>
              <a:t> poster by Justin Kunimune</a:t>
            </a:r>
          </a:p>
          <a:p>
            <a:r>
              <a:rPr lang="en-US" sz="350" baseline="30000" dirty="0">
                <a:solidFill>
                  <a:schemeClr val="bg1"/>
                </a:solidFill>
              </a:rPr>
              <a:t>3</a:t>
            </a:r>
            <a:r>
              <a:rPr lang="en-US" sz="350" dirty="0">
                <a:solidFill>
                  <a:schemeClr val="bg1"/>
                </a:solidFill>
              </a:rPr>
              <a:t> poster by Tim Johnson</a:t>
            </a:r>
          </a:p>
          <a:p>
            <a:r>
              <a:rPr lang="en-US" sz="350" baseline="30000" dirty="0">
                <a:solidFill>
                  <a:schemeClr val="bg1"/>
                </a:solidFill>
              </a:rPr>
              <a:t>4</a:t>
            </a:r>
            <a:r>
              <a:rPr lang="en-US" sz="350" dirty="0">
                <a:solidFill>
                  <a:schemeClr val="bg1"/>
                </a:solidFill>
              </a:rPr>
              <a:t> poster by Patrick Adrian</a:t>
            </a:r>
          </a:p>
          <a:p>
            <a:endParaRPr lang="en-US" sz="350" dirty="0">
              <a:solidFill>
                <a:schemeClr val="bg1"/>
              </a:solidFill>
            </a:endParaRPr>
          </a:p>
          <a:p>
            <a:endParaRPr lang="en-US" sz="350" dirty="0">
              <a:solidFill>
                <a:schemeClr val="bg1"/>
              </a:solidFill>
            </a:endParaRPr>
          </a:p>
          <a:p>
            <a:endParaRPr lang="en-US" sz="350" dirty="0">
              <a:solidFill>
                <a:schemeClr val="bg1"/>
              </a:solidFill>
            </a:endParaRPr>
          </a:p>
        </p:txBody>
      </p:sp>
      <p:pic>
        <p:nvPicPr>
          <p:cNvPr id="33" name="Picture 4" descr="MIT Plasma Science&amp;Fusion Center: administration&gt;services &amp; resources&gt; area  hotels">
            <a:extLst>
              <a:ext uri="{FF2B5EF4-FFF2-40B4-BE49-F238E27FC236}">
                <a16:creationId xmlns:a16="http://schemas.microsoft.com/office/drawing/2014/main" id="{88790A3A-2AA0-415A-8692-2091187BF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242" y="382872"/>
            <a:ext cx="516038" cy="1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AFCD005-3403-48A8-884E-CE3BB3EE8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" y="628150"/>
            <a:ext cx="1858874" cy="98293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52F6C1F-58DD-4AF9-9502-F2C9F72EFD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57" y="1710501"/>
            <a:ext cx="1872431" cy="98878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063DF22-4E8A-49E4-BC62-37D5DA344C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4" y="2811702"/>
            <a:ext cx="1859331" cy="96575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85808BE-C608-420B-A303-389B449E8D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856666"/>
            <a:ext cx="1854607" cy="97892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4344520-24E1-418B-9662-AD8121C364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2633" y="636113"/>
            <a:ext cx="1851366" cy="97583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B982704-3611-47B6-BD20-79F947801E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4228" y="1620995"/>
            <a:ext cx="1848160" cy="110310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57B926B4-1C65-40CE-AF97-C3EE44EAEF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92930" y="2735812"/>
            <a:ext cx="1848160" cy="108006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2B614C97-BAB4-44FA-BB93-BBC9A96E23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90020" y="3824917"/>
            <a:ext cx="1853980" cy="978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782BB3-4D1D-4054-96D2-5FEE9ECB2DA8}"/>
              </a:ext>
            </a:extLst>
          </p:cNvPr>
          <p:cNvSpPr txBox="1"/>
          <p:nvPr/>
        </p:nvSpPr>
        <p:spPr>
          <a:xfrm>
            <a:off x="4073257" y="4858616"/>
            <a:ext cx="19581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PhD students work on NIF diagnostics (PTOF</a:t>
            </a:r>
            <a:r>
              <a:rPr lang="en-US" sz="5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WRFs</a:t>
            </a:r>
            <a:r>
              <a:rPr lang="en-US" sz="5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</a:t>
            </a:r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SRFs</a:t>
            </a:r>
            <a:r>
              <a:rPr lang="en-US" sz="5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DT secondaries</a:t>
            </a:r>
            <a:r>
              <a:rPr lang="en-US" sz="5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fundamental physics (S-factor measurements</a:t>
            </a:r>
            <a:r>
              <a:rPr lang="en-US" sz="5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simulation of inverted coronae)</a:t>
            </a:r>
            <a:endParaRPr lang="en-US" sz="500" dirty="0">
              <a:solidFill>
                <a:schemeClr val="bg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C32019C-ECEF-4575-A28E-C7E4ACA8794D}"/>
              </a:ext>
            </a:extLst>
          </p:cNvPr>
          <p:cNvGrpSpPr/>
          <p:nvPr/>
        </p:nvGrpSpPr>
        <p:grpSpPr>
          <a:xfrm>
            <a:off x="2413889" y="1595676"/>
            <a:ext cx="2451867" cy="1258725"/>
            <a:chOff x="8388627" y="2626826"/>
            <a:chExt cx="6772139" cy="338544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6C28352-DF57-48EB-9F44-94B72051FCB0}"/>
                </a:ext>
              </a:extLst>
            </p:cNvPr>
            <p:cNvGrpSpPr/>
            <p:nvPr/>
          </p:nvGrpSpPr>
          <p:grpSpPr>
            <a:xfrm>
              <a:off x="8388627" y="2626826"/>
              <a:ext cx="2549642" cy="3385440"/>
              <a:chOff x="179499" y="2244444"/>
              <a:chExt cx="2549642" cy="3385440"/>
            </a:xfrm>
          </p:grpSpPr>
          <p:sp>
            <p:nvSpPr>
              <p:cNvPr id="52" name="Chord 51">
                <a:extLst>
                  <a:ext uri="{FF2B5EF4-FFF2-40B4-BE49-F238E27FC236}">
                    <a16:creationId xmlns:a16="http://schemas.microsoft.com/office/drawing/2014/main" id="{1983DF1E-C8EE-4952-89C3-C5AE7A344E0E}"/>
                  </a:ext>
                </a:extLst>
              </p:cNvPr>
              <p:cNvSpPr/>
              <p:nvPr/>
            </p:nvSpPr>
            <p:spPr bwMode="auto">
              <a:xfrm>
                <a:off x="285944" y="3078632"/>
                <a:ext cx="1221599" cy="1755780"/>
              </a:xfrm>
              <a:prstGeom prst="chord">
                <a:avLst>
                  <a:gd name="adj1" fmla="val 15099247"/>
                  <a:gd name="adj2" fmla="val 6387813"/>
                </a:avLst>
              </a:prstGeom>
              <a:gradFill flip="none" rotWithShape="1">
                <a:gsLst>
                  <a:gs pos="0">
                    <a:srgbClr val="FF0000">
                      <a:alpha val="50000"/>
                    </a:srgbClr>
                  </a:gs>
                  <a:gs pos="54000">
                    <a:srgbClr val="44546A">
                      <a:lumMod val="20000"/>
                      <a:lumOff val="80000"/>
                      <a:alpha val="50000"/>
                    </a:srgbClr>
                  </a:gs>
                  <a:gs pos="87000">
                    <a:sysClr val="window" lastClr="FFFFFF"/>
                  </a:gs>
                </a:gsLst>
                <a:lin ang="0" scaled="0"/>
                <a:tileRect/>
              </a:gradFill>
              <a:ln w="635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Chord 53">
                <a:extLst>
                  <a:ext uri="{FF2B5EF4-FFF2-40B4-BE49-F238E27FC236}">
                    <a16:creationId xmlns:a16="http://schemas.microsoft.com/office/drawing/2014/main" id="{2E42113A-ADC0-48F1-9269-71AA39B203D6}"/>
                  </a:ext>
                </a:extLst>
              </p:cNvPr>
              <p:cNvSpPr/>
              <p:nvPr/>
            </p:nvSpPr>
            <p:spPr bwMode="auto">
              <a:xfrm rot="10800000">
                <a:off x="1507540" y="3073089"/>
                <a:ext cx="1221601" cy="1755782"/>
              </a:xfrm>
              <a:prstGeom prst="chord">
                <a:avLst>
                  <a:gd name="adj1" fmla="val 15099247"/>
                  <a:gd name="adj2" fmla="val 6387813"/>
                </a:avLst>
              </a:prstGeom>
              <a:gradFill flip="none" rotWithShape="1">
                <a:gsLst>
                  <a:gs pos="0">
                    <a:srgbClr val="FF0000">
                      <a:alpha val="50000"/>
                    </a:srgbClr>
                  </a:gs>
                  <a:gs pos="54000">
                    <a:srgbClr val="44546A">
                      <a:lumMod val="20000"/>
                      <a:lumOff val="80000"/>
                      <a:alpha val="50000"/>
                    </a:srgbClr>
                  </a:gs>
                  <a:gs pos="87000">
                    <a:sysClr val="window" lastClr="FFFFFF"/>
                  </a:gs>
                </a:gsLst>
                <a:lin ang="0" scaled="0"/>
                <a:tileRect/>
              </a:gradFill>
              <a:ln w="635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65BF8B7-705F-43AB-802D-6C8B845ACF74}"/>
                  </a:ext>
                </a:extLst>
              </p:cNvPr>
              <p:cNvGrpSpPr/>
              <p:nvPr/>
            </p:nvGrpSpPr>
            <p:grpSpPr>
              <a:xfrm rot="8040000" flipH="1" flipV="1">
                <a:off x="1169026" y="3411554"/>
                <a:ext cx="243133" cy="2218330"/>
                <a:chOff x="1906891" y="3007979"/>
                <a:chExt cx="287151" cy="2393223"/>
              </a:xfrm>
              <a:solidFill>
                <a:srgbClr val="A0CBFF">
                  <a:alpha val="80000"/>
                </a:srgbClr>
              </a:solidFill>
            </p:grpSpPr>
            <p:sp>
              <p:nvSpPr>
                <p:cNvPr id="88" name="Trapezoid 87">
                  <a:extLst>
                    <a:ext uri="{FF2B5EF4-FFF2-40B4-BE49-F238E27FC236}">
                      <a16:creationId xmlns:a16="http://schemas.microsoft.com/office/drawing/2014/main" id="{55C2099F-24BB-4B3F-9545-10424F54692E}"/>
                    </a:ext>
                  </a:extLst>
                </p:cNvPr>
                <p:cNvSpPr/>
                <p:nvPr/>
              </p:nvSpPr>
              <p:spPr bwMode="auto">
                <a:xfrm>
                  <a:off x="1986438" y="4643111"/>
                  <a:ext cx="128056" cy="758091"/>
                </a:xfrm>
                <a:prstGeom prst="trapezoid">
                  <a:avLst>
                    <a:gd name="adj" fmla="val 23587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rtlCol="0" anchor="b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Trapezoid 89">
                  <a:extLst>
                    <a:ext uri="{FF2B5EF4-FFF2-40B4-BE49-F238E27FC236}">
                      <a16:creationId xmlns:a16="http://schemas.microsoft.com/office/drawing/2014/main" id="{E428E641-DF5F-4A7F-855C-4321E4DF86A2}"/>
                    </a:ext>
                  </a:extLst>
                </p:cNvPr>
                <p:cNvSpPr/>
                <p:nvPr/>
              </p:nvSpPr>
              <p:spPr bwMode="auto">
                <a:xfrm rot="10800000">
                  <a:off x="1906891" y="3007979"/>
                  <a:ext cx="287151" cy="1699927"/>
                </a:xfrm>
                <a:prstGeom prst="trapezoid">
                  <a:avLst>
                    <a:gd name="adj" fmla="val 37515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rtlCol="0" anchor="b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FCC22A3-B313-4765-9EBB-9E8B6036BD2D}"/>
                  </a:ext>
                </a:extLst>
              </p:cNvPr>
              <p:cNvGrpSpPr/>
              <p:nvPr/>
            </p:nvGrpSpPr>
            <p:grpSpPr>
              <a:xfrm rot="13459583" flipV="1">
                <a:off x="1622878" y="3411554"/>
                <a:ext cx="243133" cy="2218330"/>
                <a:chOff x="1906891" y="3007979"/>
                <a:chExt cx="287151" cy="2393223"/>
              </a:xfrm>
              <a:solidFill>
                <a:srgbClr val="A0CBFF">
                  <a:alpha val="80000"/>
                </a:srgbClr>
              </a:solidFill>
            </p:grpSpPr>
            <p:sp>
              <p:nvSpPr>
                <p:cNvPr id="84" name="Trapezoid 83">
                  <a:extLst>
                    <a:ext uri="{FF2B5EF4-FFF2-40B4-BE49-F238E27FC236}">
                      <a16:creationId xmlns:a16="http://schemas.microsoft.com/office/drawing/2014/main" id="{478F9DF3-5124-4D6C-B3FF-D79B21653DDB}"/>
                    </a:ext>
                  </a:extLst>
                </p:cNvPr>
                <p:cNvSpPr/>
                <p:nvPr/>
              </p:nvSpPr>
              <p:spPr bwMode="auto">
                <a:xfrm>
                  <a:off x="1986438" y="4643111"/>
                  <a:ext cx="128056" cy="758091"/>
                </a:xfrm>
                <a:prstGeom prst="trapezoid">
                  <a:avLst>
                    <a:gd name="adj" fmla="val 23587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rtlCol="0" anchor="b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Trapezoid 85">
                  <a:extLst>
                    <a:ext uri="{FF2B5EF4-FFF2-40B4-BE49-F238E27FC236}">
                      <a16:creationId xmlns:a16="http://schemas.microsoft.com/office/drawing/2014/main" id="{E8DE220D-4A52-4681-8C5A-6E0E475DE6E6}"/>
                    </a:ext>
                  </a:extLst>
                </p:cNvPr>
                <p:cNvSpPr/>
                <p:nvPr/>
              </p:nvSpPr>
              <p:spPr bwMode="auto">
                <a:xfrm rot="10800000">
                  <a:off x="1906891" y="3007979"/>
                  <a:ext cx="287151" cy="1699927"/>
                </a:xfrm>
                <a:prstGeom prst="trapezoid">
                  <a:avLst>
                    <a:gd name="adj" fmla="val 37515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rtlCol="0" anchor="b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748F8D4-6A11-4C75-AE65-9348A6931477}"/>
                  </a:ext>
                </a:extLst>
              </p:cNvPr>
              <p:cNvGrpSpPr/>
              <p:nvPr/>
            </p:nvGrpSpPr>
            <p:grpSpPr>
              <a:xfrm rot="2760000" flipV="1">
                <a:off x="1167097" y="2244444"/>
                <a:ext cx="243133" cy="2218330"/>
                <a:chOff x="1906891" y="3007979"/>
                <a:chExt cx="287151" cy="2393223"/>
              </a:xfrm>
              <a:solidFill>
                <a:srgbClr val="A0CBFF">
                  <a:alpha val="80000"/>
                </a:srgbClr>
              </a:solidFill>
            </p:grpSpPr>
            <p:sp>
              <p:nvSpPr>
                <p:cNvPr id="81" name="Trapezoid 80">
                  <a:extLst>
                    <a:ext uri="{FF2B5EF4-FFF2-40B4-BE49-F238E27FC236}">
                      <a16:creationId xmlns:a16="http://schemas.microsoft.com/office/drawing/2014/main" id="{3B3E3D91-D3E7-4809-A9AD-F7CFCE3E80A5}"/>
                    </a:ext>
                  </a:extLst>
                </p:cNvPr>
                <p:cNvSpPr/>
                <p:nvPr/>
              </p:nvSpPr>
              <p:spPr bwMode="auto">
                <a:xfrm>
                  <a:off x="1986438" y="4643111"/>
                  <a:ext cx="128056" cy="758091"/>
                </a:xfrm>
                <a:prstGeom prst="trapezoid">
                  <a:avLst>
                    <a:gd name="adj" fmla="val 23587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rtlCol="0" anchor="b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Trapezoid 81">
                  <a:extLst>
                    <a:ext uri="{FF2B5EF4-FFF2-40B4-BE49-F238E27FC236}">
                      <a16:creationId xmlns:a16="http://schemas.microsoft.com/office/drawing/2014/main" id="{ECBFFEED-DD0B-450D-BEC6-9CBDA3A0C9E3}"/>
                    </a:ext>
                  </a:extLst>
                </p:cNvPr>
                <p:cNvSpPr/>
                <p:nvPr/>
              </p:nvSpPr>
              <p:spPr bwMode="auto">
                <a:xfrm rot="10800000">
                  <a:off x="1906891" y="3007979"/>
                  <a:ext cx="287151" cy="1699927"/>
                </a:xfrm>
                <a:prstGeom prst="trapezoid">
                  <a:avLst>
                    <a:gd name="adj" fmla="val 37515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rtlCol="0" anchor="b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796FDD6B-BF7E-4401-A87D-5FEB1E3F94DC}"/>
                  </a:ext>
                </a:extLst>
              </p:cNvPr>
              <p:cNvGrpSpPr/>
              <p:nvPr/>
            </p:nvGrpSpPr>
            <p:grpSpPr>
              <a:xfrm rot="18940417" flipH="1" flipV="1">
                <a:off x="1620949" y="2244444"/>
                <a:ext cx="243133" cy="2218330"/>
                <a:chOff x="1906891" y="3007979"/>
                <a:chExt cx="287151" cy="2393223"/>
              </a:xfrm>
              <a:solidFill>
                <a:srgbClr val="A0CBFF">
                  <a:alpha val="80000"/>
                </a:srgbClr>
              </a:solidFill>
            </p:grpSpPr>
            <p:sp>
              <p:nvSpPr>
                <p:cNvPr id="78" name="Trapezoid 77">
                  <a:extLst>
                    <a:ext uri="{FF2B5EF4-FFF2-40B4-BE49-F238E27FC236}">
                      <a16:creationId xmlns:a16="http://schemas.microsoft.com/office/drawing/2014/main" id="{1E0A41E9-E01A-4E2B-85AE-4553FFCB362C}"/>
                    </a:ext>
                  </a:extLst>
                </p:cNvPr>
                <p:cNvSpPr/>
                <p:nvPr/>
              </p:nvSpPr>
              <p:spPr bwMode="auto">
                <a:xfrm>
                  <a:off x="1986438" y="4643111"/>
                  <a:ext cx="128056" cy="758091"/>
                </a:xfrm>
                <a:prstGeom prst="trapezoid">
                  <a:avLst>
                    <a:gd name="adj" fmla="val 23587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rtlCol="0" anchor="b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Trapezoid 79">
                  <a:extLst>
                    <a:ext uri="{FF2B5EF4-FFF2-40B4-BE49-F238E27FC236}">
                      <a16:creationId xmlns:a16="http://schemas.microsoft.com/office/drawing/2014/main" id="{0DEA5E4D-DA47-4783-BCD6-5E3EFF0B5573}"/>
                    </a:ext>
                  </a:extLst>
                </p:cNvPr>
                <p:cNvSpPr/>
                <p:nvPr/>
              </p:nvSpPr>
              <p:spPr bwMode="auto">
                <a:xfrm rot="10800000">
                  <a:off x="1906891" y="3007979"/>
                  <a:ext cx="287151" cy="1699927"/>
                </a:xfrm>
                <a:prstGeom prst="trapezoid">
                  <a:avLst>
                    <a:gd name="adj" fmla="val 37515"/>
                  </a:avLst>
                </a:prstGeom>
                <a:grpFill/>
                <a:ln w="6350" cap="flat" cmpd="sng" algn="ctr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rtlCol="0" anchor="b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F516E258-08DB-4DD1-ABF2-506E769A153F}"/>
                  </a:ext>
                </a:extLst>
              </p:cNvPr>
              <p:cNvSpPr/>
              <p:nvPr/>
            </p:nvSpPr>
            <p:spPr bwMode="auto">
              <a:xfrm rot="5400000">
                <a:off x="497717" y="2901366"/>
                <a:ext cx="2233312" cy="2069515"/>
              </a:xfrm>
              <a:prstGeom prst="blockArc">
                <a:avLst>
                  <a:gd name="adj1" fmla="val 11828118"/>
                  <a:gd name="adj2" fmla="val 20423287"/>
                  <a:gd name="adj3" fmla="val 15073"/>
                </a:avLst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Block Arc 59">
                <a:extLst>
                  <a:ext uri="{FF2B5EF4-FFF2-40B4-BE49-F238E27FC236}">
                    <a16:creationId xmlns:a16="http://schemas.microsoft.com/office/drawing/2014/main" id="{3832BFF9-95BD-41AC-B0E0-5917759A89CE}"/>
                  </a:ext>
                </a:extLst>
              </p:cNvPr>
              <p:cNvSpPr/>
              <p:nvPr/>
            </p:nvSpPr>
            <p:spPr bwMode="auto">
              <a:xfrm rot="16200000">
                <a:off x="294785" y="2901366"/>
                <a:ext cx="2233312" cy="2069515"/>
              </a:xfrm>
              <a:prstGeom prst="blockArc">
                <a:avLst>
                  <a:gd name="adj1" fmla="val 11817246"/>
                  <a:gd name="adj2" fmla="val 20625514"/>
                  <a:gd name="adj3" fmla="val 14920"/>
                </a:avLst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AD71314-418B-443B-84BE-8E3D2658F50B}"/>
                  </a:ext>
                </a:extLst>
              </p:cNvPr>
              <p:cNvSpPr/>
              <p:nvPr/>
            </p:nvSpPr>
            <p:spPr bwMode="auto">
              <a:xfrm rot="817464">
                <a:off x="502772" y="3000185"/>
                <a:ext cx="291885" cy="326984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77CDA2A-78C8-4B2A-B4F1-9B3FED078280}"/>
                  </a:ext>
                </a:extLst>
              </p:cNvPr>
              <p:cNvSpPr/>
              <p:nvPr/>
            </p:nvSpPr>
            <p:spPr bwMode="auto">
              <a:xfrm rot="817464">
                <a:off x="503919" y="4613754"/>
                <a:ext cx="291885" cy="326984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26FF770-0683-49D8-8CC2-94F1B429D3D8}"/>
                  </a:ext>
                </a:extLst>
              </p:cNvPr>
              <p:cNvSpPr/>
              <p:nvPr/>
            </p:nvSpPr>
            <p:spPr bwMode="auto">
              <a:xfrm rot="817464">
                <a:off x="2246095" y="2923718"/>
                <a:ext cx="291885" cy="326984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4F38732-A76B-49B9-BD78-1B71FB81B7B4}"/>
                  </a:ext>
                </a:extLst>
              </p:cNvPr>
              <p:cNvSpPr/>
              <p:nvPr/>
            </p:nvSpPr>
            <p:spPr bwMode="auto">
              <a:xfrm rot="817464">
                <a:off x="2201565" y="4593690"/>
                <a:ext cx="255985" cy="326984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73A94173-DF2B-4553-B9DE-6CE592276292}"/>
                  </a:ext>
                </a:extLst>
              </p:cNvPr>
              <p:cNvGrpSpPr/>
              <p:nvPr/>
            </p:nvGrpSpPr>
            <p:grpSpPr>
              <a:xfrm rot="16200000">
                <a:off x="593371" y="3029597"/>
                <a:ext cx="1828800" cy="1828800"/>
                <a:chOff x="4370404" y="3739294"/>
                <a:chExt cx="1828800" cy="1828800"/>
              </a:xfrm>
            </p:grpSpPr>
            <p:sp>
              <p:nvSpPr>
                <p:cNvPr id="76" name="Block Arc 75">
                  <a:extLst>
                    <a:ext uri="{FF2B5EF4-FFF2-40B4-BE49-F238E27FC236}">
                      <a16:creationId xmlns:a16="http://schemas.microsoft.com/office/drawing/2014/main" id="{EFAC581C-C72D-4CF8-A802-4EFDABB448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70404" y="3739294"/>
                  <a:ext cx="1828800" cy="1828800"/>
                </a:xfrm>
                <a:prstGeom prst="blockArc">
                  <a:avLst>
                    <a:gd name="adj1" fmla="val 12017852"/>
                    <a:gd name="adj2" fmla="val 20444893"/>
                    <a:gd name="adj3" fmla="val 8772"/>
                  </a:avLst>
                </a:prstGeom>
                <a:solidFill>
                  <a:srgbClr val="FFC000"/>
                </a:solidFill>
                <a:ln w="63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Block Arc 76">
                  <a:extLst>
                    <a:ext uri="{FF2B5EF4-FFF2-40B4-BE49-F238E27FC236}">
                      <a16:creationId xmlns:a16="http://schemas.microsoft.com/office/drawing/2014/main" id="{FA283E8C-8D16-493A-97A1-14EE5516DD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61844" y="3830734"/>
                  <a:ext cx="1645920" cy="1645920"/>
                </a:xfrm>
                <a:prstGeom prst="blockArc">
                  <a:avLst>
                    <a:gd name="adj1" fmla="val 12017852"/>
                    <a:gd name="adj2" fmla="val 20419367"/>
                    <a:gd name="adj3" fmla="val 5452"/>
                  </a:avLst>
                </a:prstGeom>
                <a:solidFill>
                  <a:srgbClr val="FF0000"/>
                </a:solidFill>
                <a:ln w="63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4277B8F-099F-4F2B-A7E4-106D94586F45}"/>
                  </a:ext>
                </a:extLst>
              </p:cNvPr>
              <p:cNvGrpSpPr/>
              <p:nvPr/>
            </p:nvGrpSpPr>
            <p:grpSpPr>
              <a:xfrm rot="5400000">
                <a:off x="593371" y="3029596"/>
                <a:ext cx="1828800" cy="1828800"/>
                <a:chOff x="4370404" y="3739294"/>
                <a:chExt cx="1828800" cy="1828800"/>
              </a:xfrm>
            </p:grpSpPr>
            <p:sp>
              <p:nvSpPr>
                <p:cNvPr id="73" name="Block Arc 72">
                  <a:extLst>
                    <a:ext uri="{FF2B5EF4-FFF2-40B4-BE49-F238E27FC236}">
                      <a16:creationId xmlns:a16="http://schemas.microsoft.com/office/drawing/2014/main" id="{C7DF3DE3-FD7B-44BD-9874-C67E68955F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70404" y="3739294"/>
                  <a:ext cx="1828800" cy="1828800"/>
                </a:xfrm>
                <a:prstGeom prst="blockArc">
                  <a:avLst>
                    <a:gd name="adj1" fmla="val 12017852"/>
                    <a:gd name="adj2" fmla="val 20444893"/>
                    <a:gd name="adj3" fmla="val 8772"/>
                  </a:avLst>
                </a:prstGeom>
                <a:solidFill>
                  <a:srgbClr val="FFC000"/>
                </a:solidFill>
                <a:ln w="63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Block Arc 73">
                  <a:extLst>
                    <a:ext uri="{FF2B5EF4-FFF2-40B4-BE49-F238E27FC236}">
                      <a16:creationId xmlns:a16="http://schemas.microsoft.com/office/drawing/2014/main" id="{D84C578B-2082-4ED7-9E27-9F515DEEA1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61844" y="3830734"/>
                  <a:ext cx="1645920" cy="1645920"/>
                </a:xfrm>
                <a:prstGeom prst="blockArc">
                  <a:avLst>
                    <a:gd name="adj1" fmla="val 12017852"/>
                    <a:gd name="adj2" fmla="val 20419367"/>
                    <a:gd name="adj3" fmla="val 5452"/>
                  </a:avLst>
                </a:prstGeom>
                <a:solidFill>
                  <a:srgbClr val="FF0000"/>
                </a:solidFill>
                <a:ln w="63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609493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7" name="TextBox 137">
              <a:extLst>
                <a:ext uri="{FF2B5EF4-FFF2-40B4-BE49-F238E27FC236}">
                  <a16:creationId xmlns:a16="http://schemas.microsoft.com/office/drawing/2014/main" id="{81FD516E-2B5A-45FA-BF1C-102683E29AF9}"/>
                </a:ext>
              </a:extLst>
            </p:cNvPr>
            <p:cNvSpPr txBox="1"/>
            <p:nvPr/>
          </p:nvSpPr>
          <p:spPr>
            <a:xfrm rot="2700000">
              <a:off x="9449771" y="5262741"/>
              <a:ext cx="939283" cy="496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Laser</a:t>
              </a:r>
            </a:p>
          </p:txBody>
        </p:sp>
        <p:sp>
          <p:nvSpPr>
            <p:cNvPr id="48" name="TextBox 147">
              <a:extLst>
                <a:ext uri="{FF2B5EF4-FFF2-40B4-BE49-F238E27FC236}">
                  <a16:creationId xmlns:a16="http://schemas.microsoft.com/office/drawing/2014/main" id="{DE4BE469-0D36-4FB6-9329-2F38ACF862AE}"/>
                </a:ext>
              </a:extLst>
            </p:cNvPr>
            <p:cNvSpPr txBox="1"/>
            <p:nvPr/>
          </p:nvSpPr>
          <p:spPr>
            <a:xfrm>
              <a:off x="11443925" y="3501735"/>
              <a:ext cx="3716841" cy="910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Capsule w</a:t>
              </a:r>
              <a:r>
                <a:rPr lang="en-US" sz="800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ith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interior CD liner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71B40F3-AA22-4A20-AC12-7129E11E4E6E}"/>
                </a:ext>
              </a:extLst>
            </p:cNvPr>
            <p:cNvCxnSpPr>
              <a:cxnSpLocks/>
              <a:stCxn id="48" idx="1"/>
            </p:cNvCxnSpPr>
            <p:nvPr/>
          </p:nvCxnSpPr>
          <p:spPr>
            <a:xfrm flipH="1">
              <a:off x="10651000" y="3957019"/>
              <a:ext cx="792925" cy="16074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none"/>
            </a:ln>
            <a:effectLst/>
          </p:spPr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7D32A9E-58E0-4044-8815-E1478A9D2E67}"/>
              </a:ext>
            </a:extLst>
          </p:cNvPr>
          <p:cNvGrpSpPr/>
          <p:nvPr/>
        </p:nvGrpSpPr>
        <p:grpSpPr>
          <a:xfrm>
            <a:off x="4545673" y="1778515"/>
            <a:ext cx="2733973" cy="1724773"/>
            <a:chOff x="-397200" y="1126057"/>
            <a:chExt cx="4949089" cy="3386050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8FCC41D-DA8E-464C-8AFA-390FB055EF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74814" y="1126057"/>
              <a:ext cx="3386050" cy="3386050"/>
              <a:chOff x="286222" y="1500296"/>
              <a:chExt cx="2568524" cy="2568524"/>
            </a:xfrm>
          </p:grpSpPr>
          <p:sp>
            <p:nvSpPr>
              <p:cNvPr id="110" name="Pie 18">
                <a:extLst>
                  <a:ext uri="{FF2B5EF4-FFF2-40B4-BE49-F238E27FC236}">
                    <a16:creationId xmlns:a16="http://schemas.microsoft.com/office/drawing/2014/main" id="{CD5298A8-69E3-4F79-8A72-FE97329306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6222" y="1500296"/>
                <a:ext cx="2568524" cy="2568524"/>
              </a:xfrm>
              <a:prstGeom prst="pie">
                <a:avLst>
                  <a:gd name="adj1" fmla="val 14673274"/>
                  <a:gd name="adj2" fmla="val 17743908"/>
                </a:avLst>
              </a:prstGeom>
              <a:solidFill>
                <a:schemeClr val="accent2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Pie 19">
                <a:extLst>
                  <a:ext uri="{FF2B5EF4-FFF2-40B4-BE49-F238E27FC236}">
                    <a16:creationId xmlns:a16="http://schemas.microsoft.com/office/drawing/2014/main" id="{B8A3A27C-7182-4D57-B44A-D563FE8186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068" y="1681977"/>
                <a:ext cx="2298833" cy="2223236"/>
              </a:xfrm>
              <a:prstGeom prst="pie">
                <a:avLst>
                  <a:gd name="adj1" fmla="val 14673274"/>
                  <a:gd name="adj2" fmla="val 17743908"/>
                </a:avLst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Pie 20">
                <a:extLst>
                  <a:ext uri="{FF2B5EF4-FFF2-40B4-BE49-F238E27FC236}">
                    <a16:creationId xmlns:a16="http://schemas.microsoft.com/office/drawing/2014/main" id="{D02EFBFA-AF46-4DB3-BED4-23D16D80C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493" y="1871872"/>
                <a:ext cx="1843446" cy="1843446"/>
              </a:xfrm>
              <a:prstGeom prst="pie">
                <a:avLst>
                  <a:gd name="adj1" fmla="val 14673274"/>
                  <a:gd name="adj2" fmla="val 17743908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609493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1917A49-3891-4938-9AB3-9088BDEED18E}"/>
                </a:ext>
              </a:extLst>
            </p:cNvPr>
            <p:cNvSpPr txBox="1"/>
            <p:nvPr/>
          </p:nvSpPr>
          <p:spPr>
            <a:xfrm>
              <a:off x="-397200" y="2403928"/>
              <a:ext cx="1001558" cy="349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	Gas fill</a:t>
              </a:r>
            </a:p>
            <a:p>
              <a:r>
                <a:rPr lang="en-US" sz="800" dirty="0"/>
                <a:t>	(DD or </a:t>
              </a:r>
              <a:r>
                <a:rPr lang="en-US" sz="800" baseline="30000" dirty="0"/>
                <a:t>3</a:t>
              </a:r>
              <a:r>
                <a:rPr lang="en-US" sz="800" dirty="0"/>
                <a:t>He)</a:t>
              </a:r>
              <a:endParaRPr lang="en-US" sz="800" baseline="30000" dirty="0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6845D53-CEA0-4666-B0E8-C772580E660E}"/>
                </a:ext>
              </a:extLst>
            </p:cNvPr>
            <p:cNvCxnSpPr/>
            <p:nvPr/>
          </p:nvCxnSpPr>
          <p:spPr>
            <a:xfrm flipV="1">
              <a:off x="1234631" y="2093077"/>
              <a:ext cx="152993" cy="4222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D1364C8-147D-4497-A6F2-3C362FBD2F21}"/>
                </a:ext>
              </a:extLst>
            </p:cNvPr>
            <p:cNvSpPr txBox="1"/>
            <p:nvPr/>
          </p:nvSpPr>
          <p:spPr>
            <a:xfrm>
              <a:off x="153595" y="1720681"/>
              <a:ext cx="294191" cy="222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CD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B687DD9-0D69-41A6-BE20-7E6B372C8CCC}"/>
                </a:ext>
              </a:extLst>
            </p:cNvPr>
            <p:cNvCxnSpPr/>
            <p:nvPr/>
          </p:nvCxnSpPr>
          <p:spPr>
            <a:xfrm flipV="1">
              <a:off x="556741" y="1607172"/>
              <a:ext cx="537767" cy="262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62FCBDD-C57F-4399-90DE-F1BFF4168D61}"/>
                </a:ext>
              </a:extLst>
            </p:cNvPr>
            <p:cNvSpPr txBox="1"/>
            <p:nvPr/>
          </p:nvSpPr>
          <p:spPr>
            <a:xfrm>
              <a:off x="-27283" y="1279811"/>
              <a:ext cx="631642" cy="222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CH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F9B5872-D5AC-44FA-BAA1-CA6210842B7C}"/>
                </a:ext>
              </a:extLst>
            </p:cNvPr>
            <p:cNvCxnSpPr/>
            <p:nvPr/>
          </p:nvCxnSpPr>
          <p:spPr>
            <a:xfrm flipV="1">
              <a:off x="437941" y="1370116"/>
              <a:ext cx="523563" cy="597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707F79F-9388-4E94-8874-162F3F3837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4478" y="1738322"/>
              <a:ext cx="503182" cy="116495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111B3FD-14AB-4ECA-BD7D-0DC74FF81BD6}"/>
                </a:ext>
              </a:extLst>
            </p:cNvPr>
            <p:cNvSpPr txBox="1"/>
            <p:nvPr/>
          </p:nvSpPr>
          <p:spPr>
            <a:xfrm>
              <a:off x="1889285" y="2176821"/>
              <a:ext cx="1068123" cy="422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n-US" sz="800" dirty="0">
                  <a:solidFill>
                    <a:prstClr val="black"/>
                  </a:solidFill>
                  <a:latin typeface="Calibri" panose="020F0502020204030204"/>
                </a:rPr>
                <a:t>~900 µm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BE7DCBF-8A6F-4A96-8CE4-780ED7463E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8194" y="1292671"/>
              <a:ext cx="172147" cy="445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09" name="TextBox 18">
              <a:extLst>
                <a:ext uri="{FF2B5EF4-FFF2-40B4-BE49-F238E27FC236}">
                  <a16:creationId xmlns:a16="http://schemas.microsoft.com/office/drawing/2014/main" id="{7743C7F7-FB55-4DFA-961A-05526D300C72}"/>
                </a:ext>
              </a:extLst>
            </p:cNvPr>
            <p:cNvSpPr txBox="1"/>
            <p:nvPr/>
          </p:nvSpPr>
          <p:spPr>
            <a:xfrm>
              <a:off x="2292231" y="1259658"/>
              <a:ext cx="2259658" cy="66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609493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n-US" sz="800" dirty="0">
                  <a:solidFill>
                    <a:prstClr val="black"/>
                  </a:solidFill>
                  <a:latin typeface="Calibri" panose="020F0502020204030204"/>
                </a:rPr>
                <a:t>20 µm total, varying breakdown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E98E79B-7895-40D9-9C5D-F3555DF31146}"/>
              </a:ext>
            </a:extLst>
          </p:cNvPr>
          <p:cNvSpPr/>
          <p:nvPr/>
        </p:nvSpPr>
        <p:spPr bwMode="auto">
          <a:xfrm>
            <a:off x="1904479" y="3033141"/>
            <a:ext cx="2379749" cy="170699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D525E81-C605-4416-B6E3-7E26BC79C975}"/>
              </a:ext>
            </a:extLst>
          </p:cNvPr>
          <p:cNvSpPr/>
          <p:nvPr/>
        </p:nvSpPr>
        <p:spPr bwMode="auto">
          <a:xfrm>
            <a:off x="4312734" y="3037494"/>
            <a:ext cx="2900913" cy="170699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4CB2AB8-02AA-4CAF-B711-D29B649F82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19122" y="3118141"/>
            <a:ext cx="2539549" cy="1587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41653E-CB7F-4C85-A49A-B6BD20FAF1B7}"/>
              </a:ext>
            </a:extLst>
          </p:cNvPr>
          <p:cNvSpPr txBox="1"/>
          <p:nvPr/>
        </p:nvSpPr>
        <p:spPr>
          <a:xfrm>
            <a:off x="6265795" y="3169453"/>
            <a:ext cx="7312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aseline="30000" dirty="0">
                <a:solidFill>
                  <a:srgbClr val="7E2F8E"/>
                </a:solidFill>
              </a:rPr>
              <a:t>3</a:t>
            </a:r>
            <a:r>
              <a:rPr lang="en-US" sz="700" dirty="0">
                <a:solidFill>
                  <a:srgbClr val="7E2F8E"/>
                </a:solidFill>
              </a:rPr>
              <a:t>He fill (WRF)</a:t>
            </a:r>
            <a:endParaRPr lang="en-US" sz="600" baseline="30000" dirty="0">
              <a:solidFill>
                <a:srgbClr val="7E2F8E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87F62DF-FD03-49F9-9E7D-E29BEB157FF1}"/>
              </a:ext>
            </a:extLst>
          </p:cNvPr>
          <p:cNvSpPr txBox="1"/>
          <p:nvPr/>
        </p:nvSpPr>
        <p:spPr>
          <a:xfrm>
            <a:off x="6260931" y="3327403"/>
            <a:ext cx="9108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aseline="30000" dirty="0">
                <a:solidFill>
                  <a:srgbClr val="EDB120"/>
                </a:solidFill>
              </a:rPr>
              <a:t>3</a:t>
            </a:r>
            <a:r>
              <a:rPr lang="en-US" sz="700" dirty="0">
                <a:solidFill>
                  <a:srgbClr val="EDB120"/>
                </a:solidFill>
              </a:rPr>
              <a:t>He fill (simulated)</a:t>
            </a:r>
            <a:endParaRPr lang="en-US" sz="600" baseline="30000" dirty="0">
              <a:solidFill>
                <a:srgbClr val="EDB12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747071E-EC3E-4542-84E7-617AE1751426}"/>
              </a:ext>
            </a:extLst>
          </p:cNvPr>
          <p:cNvSpPr txBox="1"/>
          <p:nvPr/>
        </p:nvSpPr>
        <p:spPr>
          <a:xfrm>
            <a:off x="6265795" y="3688979"/>
            <a:ext cx="8915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0474BE"/>
                </a:solidFill>
              </a:rPr>
              <a:t>DD fill (simulated)</a:t>
            </a:r>
            <a:endParaRPr lang="en-US" sz="600" baseline="30000" dirty="0">
              <a:solidFill>
                <a:srgbClr val="0474BE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ABEDED9-BD22-4191-8AFC-216F4AA5A02D}"/>
              </a:ext>
            </a:extLst>
          </p:cNvPr>
          <p:cNvSpPr txBox="1"/>
          <p:nvPr/>
        </p:nvSpPr>
        <p:spPr>
          <a:xfrm>
            <a:off x="6265795" y="3774212"/>
            <a:ext cx="7521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D9531A"/>
                </a:solidFill>
              </a:rPr>
              <a:t>DD fill (NTOF)</a:t>
            </a:r>
            <a:endParaRPr lang="en-US" sz="600" baseline="30000" dirty="0">
              <a:solidFill>
                <a:srgbClr val="D9531A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54B0280-CF0B-4A6F-B799-DF4E48CAC0FB}"/>
              </a:ext>
            </a:extLst>
          </p:cNvPr>
          <p:cNvSpPr txBox="1"/>
          <p:nvPr/>
        </p:nvSpPr>
        <p:spPr>
          <a:xfrm>
            <a:off x="6250032" y="3935804"/>
            <a:ext cx="7713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aseline="30000" dirty="0">
                <a:solidFill>
                  <a:srgbClr val="77AC30"/>
                </a:solidFill>
              </a:rPr>
              <a:t>3</a:t>
            </a:r>
            <a:r>
              <a:rPr lang="en-US" sz="700" dirty="0">
                <a:solidFill>
                  <a:srgbClr val="77AC30"/>
                </a:solidFill>
              </a:rPr>
              <a:t>He fill (NTOF)</a:t>
            </a:r>
            <a:endParaRPr lang="en-US" sz="600" baseline="30000" dirty="0">
              <a:solidFill>
                <a:srgbClr val="77AC3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C49196A-8B3C-4C46-A0FD-2D4221391B08}"/>
              </a:ext>
            </a:extLst>
          </p:cNvPr>
          <p:cNvSpPr txBox="1"/>
          <p:nvPr/>
        </p:nvSpPr>
        <p:spPr>
          <a:xfrm>
            <a:off x="4646061" y="2813915"/>
            <a:ext cx="23973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Burn-averaged Ion Temperatures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FDC97-9514-4160-8A7D-87CFA1612B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83670" y="3153761"/>
            <a:ext cx="2479191" cy="1549494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3CDD125E-E311-4E0D-889D-BECB89766E69}"/>
              </a:ext>
            </a:extLst>
          </p:cNvPr>
          <p:cNvSpPr txBox="1"/>
          <p:nvPr/>
        </p:nvSpPr>
        <p:spPr>
          <a:xfrm>
            <a:off x="3288069" y="3577404"/>
            <a:ext cx="8915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0474BE"/>
                </a:solidFill>
              </a:rPr>
              <a:t>DD fill (simulated)</a:t>
            </a:r>
            <a:endParaRPr lang="en-US" sz="600" baseline="30000" dirty="0">
              <a:solidFill>
                <a:srgbClr val="0474B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F0AE5EB-1D7C-4ED6-B6B9-C0C8D2A27580}"/>
                  </a:ext>
                </a:extLst>
              </p:cNvPr>
              <p:cNvSpPr txBox="1"/>
              <p:nvPr/>
            </p:nvSpPr>
            <p:spPr>
              <a:xfrm>
                <a:off x="3070127" y="3414773"/>
                <a:ext cx="122411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rgbClr val="D9531A"/>
                    </a:solidFill>
                  </a:rPr>
                  <a:t>DD fill (experimental)</a:t>
                </a:r>
                <a14:m>
                  <m:oMath xmlns:m="http://schemas.openxmlformats.org/officeDocument/2006/math">
                    <m:r>
                      <a:rPr lang="en-US" sz="700" b="0" i="0" smtClean="0">
                        <a:solidFill>
                          <a:srgbClr val="D9531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700" b="0" i="1" smtClean="0">
                        <a:solidFill>
                          <a:srgbClr val="D9531A"/>
                        </a:solidFill>
                        <a:latin typeface="Cambria Math" panose="02040503050406030204" pitchFamily="18" charset="0"/>
                      </a:rPr>
                      <m:t>×10</m:t>
                    </m:r>
                  </m:oMath>
                </a14:m>
                <a:endParaRPr lang="en-US" sz="600" baseline="30000" dirty="0">
                  <a:solidFill>
                    <a:srgbClr val="D9531A"/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F0AE5EB-1D7C-4ED6-B6B9-C0C8D2A27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127" y="3414773"/>
                <a:ext cx="1224118" cy="200055"/>
              </a:xfrm>
              <a:prstGeom prst="rect">
                <a:avLst/>
              </a:prstGeom>
              <a:blipFill>
                <a:blip r:embed="rId1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2EC5DDA3-CFC9-4081-864B-095D45202D70}"/>
                  </a:ext>
                </a:extLst>
              </p:cNvPr>
              <p:cNvSpPr txBox="1"/>
              <p:nvPr/>
            </p:nvSpPr>
            <p:spPr>
              <a:xfrm>
                <a:off x="2901064" y="4113305"/>
                <a:ext cx="124976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aseline="30000" dirty="0">
                    <a:solidFill>
                      <a:srgbClr val="7E2F8E"/>
                    </a:solidFill>
                  </a:rPr>
                  <a:t>3</a:t>
                </a:r>
                <a:r>
                  <a:rPr lang="en-US" sz="700" dirty="0">
                    <a:solidFill>
                      <a:srgbClr val="7E2F8E"/>
                    </a:solidFill>
                  </a:rPr>
                  <a:t>He fill (experimental) </a:t>
                </a:r>
                <a14:m>
                  <m:oMath xmlns:m="http://schemas.openxmlformats.org/officeDocument/2006/math">
                    <m:r>
                      <a:rPr lang="en-US" sz="700" b="0" i="1" smtClean="0">
                        <a:solidFill>
                          <a:srgbClr val="7E2F8E"/>
                        </a:solidFill>
                        <a:latin typeface="Cambria Math" panose="02040503050406030204" pitchFamily="18" charset="0"/>
                      </a:rPr>
                      <m:t>×10</m:t>
                    </m:r>
                  </m:oMath>
                </a14:m>
                <a:endParaRPr lang="en-US" sz="600" baseline="30000" dirty="0">
                  <a:solidFill>
                    <a:srgbClr val="7E2F8E"/>
                  </a:solidFill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2EC5DDA3-CFC9-4081-864B-095D45202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64" y="4113305"/>
                <a:ext cx="1249766" cy="200055"/>
              </a:xfrm>
              <a:prstGeom prst="rect">
                <a:avLst/>
              </a:prstGeom>
              <a:blipFill>
                <a:blip r:embed="rId1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>
            <a:extLst>
              <a:ext uri="{FF2B5EF4-FFF2-40B4-BE49-F238E27FC236}">
                <a16:creationId xmlns:a16="http://schemas.microsoft.com/office/drawing/2014/main" id="{E8024B47-95E5-4D1E-836F-AD628AC39513}"/>
              </a:ext>
            </a:extLst>
          </p:cNvPr>
          <p:cNvSpPr txBox="1"/>
          <p:nvPr/>
        </p:nvSpPr>
        <p:spPr>
          <a:xfrm>
            <a:off x="3216388" y="4301382"/>
            <a:ext cx="9108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aseline="30000" dirty="0">
                <a:solidFill>
                  <a:srgbClr val="EDB120"/>
                </a:solidFill>
              </a:rPr>
              <a:t>3</a:t>
            </a:r>
            <a:r>
              <a:rPr lang="en-US" sz="700" dirty="0">
                <a:solidFill>
                  <a:srgbClr val="EDB120"/>
                </a:solidFill>
              </a:rPr>
              <a:t>He fill (simulated)</a:t>
            </a:r>
            <a:endParaRPr lang="en-US" sz="600" baseline="30000" dirty="0">
              <a:solidFill>
                <a:srgbClr val="EDB120"/>
              </a:solidFill>
            </a:endParaRPr>
          </a:p>
        </p:txBody>
      </p:sp>
      <p:pic>
        <p:nvPicPr>
          <p:cNvPr id="1026" name="Picture 2" descr="File:MIT logo.svg - Wikipedia">
            <a:extLst>
              <a:ext uri="{FF2B5EF4-FFF2-40B4-BE49-F238E27FC236}">
                <a16:creationId xmlns:a16="http://schemas.microsoft.com/office/drawing/2014/main" id="{E2E94BD1-23D7-4EDB-87FF-D9105EAE1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83" y="369951"/>
            <a:ext cx="435438" cy="2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BAB85D-47A7-48D7-BF69-78ED48998EF0}"/>
              </a:ext>
            </a:extLst>
          </p:cNvPr>
          <p:cNvSpPr txBox="1"/>
          <p:nvPr/>
        </p:nvSpPr>
        <p:spPr>
          <a:xfrm>
            <a:off x="7407268" y="1620995"/>
            <a:ext cx="627278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331708-8CD1-41B7-AF23-F9A64ADF1170}"/>
              </a:ext>
            </a:extLst>
          </p:cNvPr>
          <p:cNvSpPr txBox="1"/>
          <p:nvPr/>
        </p:nvSpPr>
        <p:spPr>
          <a:xfrm>
            <a:off x="7286471" y="1609238"/>
            <a:ext cx="90601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Shock plots (</a:t>
            </a:r>
            <a:r>
              <a:rPr lang="en-US" sz="500" b="1" u="sng" dirty="0"/>
              <a:t>no</a:t>
            </a:r>
            <a:r>
              <a:rPr lang="en-US" sz="500" u="sng" dirty="0"/>
              <a:t> diffusion)</a:t>
            </a:r>
            <a:endParaRPr lang="en-US" sz="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C8561E-E50A-4037-99E2-DC1D44964343}"/>
              </a:ext>
            </a:extLst>
          </p:cNvPr>
          <p:cNvSpPr txBox="1"/>
          <p:nvPr/>
        </p:nvSpPr>
        <p:spPr>
          <a:xfrm>
            <a:off x="7400925" y="2762195"/>
            <a:ext cx="665786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8DB1D81-D9DF-4228-8B0C-FB328AAD4AB4}"/>
              </a:ext>
            </a:extLst>
          </p:cNvPr>
          <p:cNvSpPr txBox="1"/>
          <p:nvPr/>
        </p:nvSpPr>
        <p:spPr>
          <a:xfrm>
            <a:off x="7261299" y="2728716"/>
            <a:ext cx="95571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Shock plots (</a:t>
            </a:r>
            <a:r>
              <a:rPr lang="en-US" sz="500" b="1" u="sng" dirty="0"/>
              <a:t>with</a:t>
            </a:r>
            <a:r>
              <a:rPr lang="en-US" sz="500" u="sng" dirty="0"/>
              <a:t> diffusion)</a:t>
            </a:r>
            <a:endParaRPr lang="en-US" sz="5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F05F78-4856-4726-B60B-72F30864B85A}"/>
              </a:ext>
            </a:extLst>
          </p:cNvPr>
          <p:cNvSpPr txBox="1"/>
          <p:nvPr/>
        </p:nvSpPr>
        <p:spPr>
          <a:xfrm>
            <a:off x="2471460" y="2819653"/>
            <a:ext cx="23973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Neutron Yields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1E288B-D112-46E5-9E5D-179F462A3863}"/>
              </a:ext>
            </a:extLst>
          </p:cNvPr>
          <p:cNvSpPr/>
          <p:nvPr/>
        </p:nvSpPr>
        <p:spPr bwMode="auto">
          <a:xfrm>
            <a:off x="3374461" y="5021761"/>
            <a:ext cx="483194" cy="71498"/>
          </a:xfrm>
          <a:prstGeom prst="rect">
            <a:avLst/>
          </a:prstGeom>
          <a:solidFill>
            <a:srgbClr val="28456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2273543-BB2C-4A34-B360-3B3C3E94EB83}"/>
              </a:ext>
            </a:extLst>
          </p:cNvPr>
          <p:cNvSpPr/>
          <p:nvPr/>
        </p:nvSpPr>
        <p:spPr>
          <a:xfrm>
            <a:off x="3280614" y="4968391"/>
            <a:ext cx="426720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" dirty="0">
                <a:solidFill>
                  <a:schemeClr val="bg1"/>
                </a:solidFill>
              </a:rPr>
              <a:t>(B640112)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E939C09-E2C9-4E1F-951B-6C230F357DCC}"/>
              </a:ext>
            </a:extLst>
          </p:cNvPr>
          <p:cNvSpPr txBox="1"/>
          <p:nvPr/>
        </p:nvSpPr>
        <p:spPr>
          <a:xfrm>
            <a:off x="6696045" y="486298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" baseline="30000" dirty="0">
                <a:solidFill>
                  <a:schemeClr val="bg1"/>
                </a:solidFill>
              </a:rPr>
              <a:t>5</a:t>
            </a:r>
            <a:r>
              <a:rPr lang="en-US" sz="350" dirty="0">
                <a:solidFill>
                  <a:schemeClr val="bg1"/>
                </a:solidFill>
              </a:rPr>
              <a:t> poster by Neel Kabadi</a:t>
            </a:r>
          </a:p>
          <a:p>
            <a:endParaRPr lang="en-US" sz="350" dirty="0">
              <a:solidFill>
                <a:schemeClr val="bg1"/>
              </a:solidFill>
            </a:endParaRPr>
          </a:p>
          <a:p>
            <a:endParaRPr lang="en-US" sz="350" dirty="0">
              <a:solidFill>
                <a:schemeClr val="bg1"/>
              </a:solidFill>
            </a:endParaRPr>
          </a:p>
          <a:p>
            <a:endParaRPr lang="en-US" sz="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04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DS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st" id="{152BC115-FB7C-0348-9918-79AFD223B50E}" vid="{FFB4DA9F-EA1F-FA45-9473-5F48F67EB2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Kabadi_NIFUG_rev1</Template>
  <TotalTime>2026</TotalTime>
  <Words>206</Words>
  <Application>Microsoft Office PowerPoint</Application>
  <PresentationFormat>On-screen Show (16:9)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Lucida Grande</vt:lpstr>
      <vt:lpstr>Arial</vt:lpstr>
      <vt:lpstr>Calibri</vt:lpstr>
      <vt:lpstr>Cambria Math</vt:lpstr>
      <vt:lpstr>Wingdings</vt:lpstr>
      <vt:lpstr>Wingdings 2</vt:lpstr>
      <vt:lpstr>2015_PPT_UNC_DS_V2</vt:lpstr>
      <vt:lpstr>Ares Simulations of Inverted Corona Experiments at OMEGA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PTOF diagnostic suite for measuring Nuclear Bang Times on the NIF.</dc:title>
  <dc:creator>HTPC</dc:creator>
  <cp:lastModifiedBy>Jacob Pearcy</cp:lastModifiedBy>
  <cp:revision>23</cp:revision>
  <cp:lastPrinted>2021-02-05T18:17:10Z</cp:lastPrinted>
  <dcterms:created xsi:type="dcterms:W3CDTF">2021-01-26T17:38:52Z</dcterms:created>
  <dcterms:modified xsi:type="dcterms:W3CDTF">2022-02-01T22:46:00Z</dcterms:modified>
</cp:coreProperties>
</file>