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C01A-F0A8-43FC-8221-24DFD57013A6}" type="datetimeFigureOut">
              <a:rPr lang="en-US" smtClean="0"/>
              <a:pPr/>
              <a:t>01-Feb-22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DDF3-4E20-447B-9A98-DF8188718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C01A-F0A8-43FC-8221-24DFD57013A6}" type="datetimeFigureOut">
              <a:rPr lang="en-US" smtClean="0"/>
              <a:pPr/>
              <a:t>01-Feb-22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DDF3-4E20-447B-9A98-DF8188718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C01A-F0A8-43FC-8221-24DFD57013A6}" type="datetimeFigureOut">
              <a:rPr lang="en-US" smtClean="0"/>
              <a:pPr/>
              <a:t>01-Feb-22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DDF3-4E20-447B-9A98-DF8188718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C01A-F0A8-43FC-8221-24DFD57013A6}" type="datetimeFigureOut">
              <a:rPr lang="en-US" smtClean="0"/>
              <a:pPr/>
              <a:t>01-Feb-22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DDF3-4E20-447B-9A98-DF8188718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C01A-F0A8-43FC-8221-24DFD57013A6}" type="datetimeFigureOut">
              <a:rPr lang="en-US" smtClean="0"/>
              <a:pPr/>
              <a:t>01-Feb-22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DDF3-4E20-447B-9A98-DF8188718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C01A-F0A8-43FC-8221-24DFD57013A6}" type="datetimeFigureOut">
              <a:rPr lang="en-US" smtClean="0"/>
              <a:pPr/>
              <a:t>01-Feb-22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DDF3-4E20-447B-9A98-DF8188718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C01A-F0A8-43FC-8221-24DFD57013A6}" type="datetimeFigureOut">
              <a:rPr lang="en-US" smtClean="0"/>
              <a:pPr/>
              <a:t>01-Feb-22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DDF3-4E20-447B-9A98-DF8188718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C01A-F0A8-43FC-8221-24DFD57013A6}" type="datetimeFigureOut">
              <a:rPr lang="en-US" smtClean="0"/>
              <a:pPr/>
              <a:t>01-Feb-22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DDF3-4E20-447B-9A98-DF8188718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C01A-F0A8-43FC-8221-24DFD57013A6}" type="datetimeFigureOut">
              <a:rPr lang="en-US" smtClean="0"/>
              <a:pPr/>
              <a:t>01-Feb-22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DDF3-4E20-447B-9A98-DF8188718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C01A-F0A8-43FC-8221-24DFD57013A6}" type="datetimeFigureOut">
              <a:rPr lang="en-US" smtClean="0"/>
              <a:pPr/>
              <a:t>01-Feb-22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DDF3-4E20-447B-9A98-DF8188718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DC01A-F0A8-43FC-8221-24DFD57013A6}" type="datetimeFigureOut">
              <a:rPr lang="en-US" smtClean="0"/>
              <a:pPr/>
              <a:t>01-Feb-22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DDF3-4E20-447B-9A98-DF8188718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DC01A-F0A8-43FC-8221-24DFD57013A6}" type="datetimeFigureOut">
              <a:rPr lang="en-US" smtClean="0"/>
              <a:pPr/>
              <a:t>01-Feb-22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3DDF3-4E20-447B-9A98-DF8188718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0080"/>
            <a:ext cx="9144000" cy="62179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800600"/>
            <a:ext cx="2438400" cy="2011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0" y="4992469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DT+</a:t>
            </a:r>
            <a:b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baseline="300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40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24650" y="3505200"/>
            <a:ext cx="25146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"/>
              </a:lnSpc>
            </a:pPr>
            <a:r>
              <a:rPr lang="en-US" sz="9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9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9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9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9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9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9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9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9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9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9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9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9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00"/>
              </a:lnSpc>
            </a:pPr>
            <a:endParaRPr lang="en-US" sz="9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00"/>
              </a:lnSpc>
            </a:pPr>
            <a:endParaRPr lang="en-US" sz="9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00"/>
              </a:lnSpc>
            </a:pPr>
            <a:endParaRPr lang="en-US" sz="9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00"/>
              </a:lnSpc>
            </a:pPr>
            <a:r>
              <a:rPr lang="en-US" sz="9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br>
              <a:rPr lang="en-US" sz="9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9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9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9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9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900" b="1" baseline="300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40</a:t>
            </a:r>
            <a:r>
              <a:rPr lang="en-US" sz="9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Ar(</a:t>
            </a:r>
            <a:r>
              <a:rPr lang="en-US" sz="900" b="1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9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900" b="1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2n</a:t>
            </a:r>
            <a:r>
              <a:rPr lang="en-US" sz="9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900" b="1" baseline="300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39</a:t>
            </a:r>
            <a:r>
              <a:rPr lang="en-US" sz="9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Ar(268 y), </a:t>
            </a:r>
            <a:r>
              <a:rPr lang="en-US" sz="900" b="1" baseline="300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40</a:t>
            </a:r>
            <a:r>
              <a:rPr lang="en-US" sz="9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Ar(</a:t>
            </a:r>
            <a:r>
              <a:rPr lang="en-US" sz="900" b="1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2n,</a:t>
            </a:r>
            <a:r>
              <a:rPr lang="en-US" sz="900" b="1" i="1" dirty="0">
                <a:solidFill>
                  <a:schemeClr val="accent3">
                    <a:lumMod val="50000"/>
                  </a:schemeClr>
                </a:solidFill>
                <a:latin typeface="Symbol" pitchFamily="18" charset="2"/>
                <a:cs typeface="Arial" pitchFamily="34" charset="0"/>
              </a:rPr>
              <a:t>g</a:t>
            </a:r>
            <a:r>
              <a:rPr lang="en-US" sz="9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900" b="1" baseline="300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42</a:t>
            </a:r>
            <a:r>
              <a:rPr lang="en-US" sz="9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Ar(33  y) </a:t>
            </a:r>
            <a:r>
              <a:rPr lang="en-US" sz="9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9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9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="" xmlns:a16="http://schemas.microsoft.com/office/drawing/2014/main" id="{04E8E75E-A220-4528-B46A-ADD67E26A0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836" y="5577245"/>
            <a:ext cx="2056471" cy="102535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2C7270F-C920-4096-962F-37D902491F2B}"/>
              </a:ext>
            </a:extLst>
          </p:cNvPr>
          <p:cNvSpPr txBox="1"/>
          <p:nvPr/>
        </p:nvSpPr>
        <p:spPr>
          <a:xfrm>
            <a:off x="6858000" y="6602597"/>
            <a:ext cx="20564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Argon tracer release on N220124</a:t>
            </a:r>
            <a:endParaRPr lang="en-US" sz="900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0" y="0"/>
            <a:ext cx="9144000" cy="7011283"/>
            <a:chOff x="0" y="0"/>
            <a:chExt cx="9144000" cy="7011283"/>
          </a:xfrm>
        </p:grpSpPr>
        <p:sp>
          <p:nvSpPr>
            <p:cNvPr id="4" name="TextBox 3"/>
            <p:cNvSpPr txBox="1"/>
            <p:nvPr/>
          </p:nvSpPr>
          <p:spPr>
            <a:xfrm>
              <a:off x="0" y="0"/>
              <a:ext cx="9144000" cy="6924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solidFill>
                    <a:schemeClr val="accent3">
                      <a:lumMod val="50000"/>
                    </a:schemeClr>
                  </a:solidFill>
                </a:rPr>
                <a:t>R.N. Sahoo</a:t>
              </a:r>
              <a:r>
                <a:rPr lang="en-US" sz="1050" baseline="30000" dirty="0">
                  <a:solidFill>
                    <a:schemeClr val="accent3">
                      <a:lumMod val="50000"/>
                    </a:schemeClr>
                  </a:solidFill>
                </a:rPr>
                <a:t>1</a:t>
              </a:r>
              <a:r>
                <a:rPr lang="en-US" sz="1050" dirty="0">
                  <a:solidFill>
                    <a:schemeClr val="accent3">
                      <a:lumMod val="50000"/>
                    </a:schemeClr>
                  </a:solidFill>
                </a:rPr>
                <a:t>, M. Paul</a:t>
              </a:r>
              <a:r>
                <a:rPr lang="en-US" sz="1050" baseline="30000" dirty="0">
                  <a:solidFill>
                    <a:schemeClr val="accent3">
                      <a:lumMod val="50000"/>
                    </a:schemeClr>
                  </a:solidFill>
                </a:rPr>
                <a:t>1</a:t>
              </a:r>
              <a:r>
                <a:rPr lang="en-US" sz="1050" dirty="0">
                  <a:solidFill>
                    <a:schemeClr val="accent3">
                      <a:lumMod val="50000"/>
                    </a:schemeClr>
                  </a:solidFill>
                </a:rPr>
                <a:t>, C. Velsko</a:t>
              </a:r>
              <a:r>
                <a:rPr lang="en-US" sz="1050" baseline="30000" dirty="0">
                  <a:solidFill>
                    <a:schemeClr val="accent3">
                      <a:lumMod val="50000"/>
                    </a:schemeClr>
                  </a:solidFill>
                </a:rPr>
                <a:t>2</a:t>
              </a:r>
              <a:r>
                <a:rPr lang="en-US" sz="1050" dirty="0">
                  <a:solidFill>
                    <a:schemeClr val="accent3">
                      <a:lumMod val="50000"/>
                    </a:schemeClr>
                  </a:solidFill>
                </a:rPr>
                <a:t>, A. Zylstra</a:t>
              </a:r>
              <a:r>
                <a:rPr lang="en-US" sz="1050" baseline="30000" dirty="0">
                  <a:solidFill>
                    <a:schemeClr val="accent3">
                      <a:lumMod val="50000"/>
                    </a:schemeClr>
                  </a:solidFill>
                </a:rPr>
                <a:t>2</a:t>
              </a:r>
              <a:r>
                <a:rPr lang="en-US" sz="1050" dirty="0">
                  <a:solidFill>
                    <a:schemeClr val="accent3">
                      <a:lumMod val="50000"/>
                    </a:schemeClr>
                  </a:solidFill>
                </a:rPr>
                <a:t>, M. Tessler</a:t>
              </a:r>
              <a:r>
                <a:rPr lang="en-US" sz="1050" baseline="30000" dirty="0">
                  <a:solidFill>
                    <a:schemeClr val="accent3">
                      <a:lumMod val="50000"/>
                    </a:schemeClr>
                  </a:solidFill>
                </a:rPr>
                <a:t>3</a:t>
              </a:r>
              <a:r>
                <a:rPr lang="en-US" sz="1050" dirty="0">
                  <a:solidFill>
                    <a:schemeClr val="accent3">
                      <a:lumMod val="50000"/>
                    </a:schemeClr>
                  </a:solidFill>
                </a:rPr>
                <a:t>, M. L. Avila</a:t>
              </a:r>
              <a:r>
                <a:rPr lang="en-US" sz="1050" baseline="30000" dirty="0">
                  <a:solidFill>
                    <a:schemeClr val="accent3">
                      <a:lumMod val="50000"/>
                    </a:schemeClr>
                  </a:solidFill>
                </a:rPr>
                <a:t>4</a:t>
              </a:r>
              <a:r>
                <a:rPr lang="en-US" sz="1050" dirty="0">
                  <a:solidFill>
                    <a:schemeClr val="accent3">
                      <a:lumMod val="50000"/>
                    </a:schemeClr>
                  </a:solidFill>
                </a:rPr>
                <a:t>, C. Dickerson</a:t>
              </a:r>
              <a:r>
                <a:rPr lang="en-US" sz="1050" baseline="30000" dirty="0">
                  <a:solidFill>
                    <a:schemeClr val="accent3">
                      <a:lumMod val="50000"/>
                    </a:schemeClr>
                  </a:solidFill>
                </a:rPr>
                <a:t>4</a:t>
              </a:r>
              <a:r>
                <a:rPr lang="en-US" sz="1050" dirty="0">
                  <a:solidFill>
                    <a:schemeClr val="accent3">
                      <a:lumMod val="50000"/>
                    </a:schemeClr>
                  </a:solidFill>
                </a:rPr>
                <a:t>, H. Jayatissa</a:t>
              </a:r>
              <a:r>
                <a:rPr lang="en-US" sz="1050" baseline="30000" dirty="0">
                  <a:solidFill>
                    <a:schemeClr val="accent3">
                      <a:lumMod val="50000"/>
                    </a:schemeClr>
                  </a:solidFill>
                </a:rPr>
                <a:t>4</a:t>
              </a:r>
              <a:r>
                <a:rPr lang="en-US" sz="1050" dirty="0">
                  <a:solidFill>
                    <a:schemeClr val="accent3">
                      <a:lumMod val="50000"/>
                    </a:schemeClr>
                  </a:solidFill>
                </a:rPr>
                <a:t>, J. McLain</a:t>
              </a:r>
              <a:r>
                <a:rPr lang="en-US" sz="1050" baseline="30000" dirty="0">
                  <a:solidFill>
                    <a:schemeClr val="accent3">
                      <a:lumMod val="50000"/>
                    </a:schemeClr>
                  </a:solidFill>
                </a:rPr>
                <a:t>4</a:t>
              </a:r>
              <a:r>
                <a:rPr lang="en-US" sz="1050" dirty="0">
                  <a:solidFill>
                    <a:schemeClr val="accent3">
                      <a:lumMod val="50000"/>
                    </a:schemeClr>
                  </a:solidFill>
                </a:rPr>
                <a:t>, R.C. Pardo</a:t>
              </a:r>
              <a:r>
                <a:rPr lang="en-US" sz="1050" baseline="30000" dirty="0">
                  <a:solidFill>
                    <a:schemeClr val="accent3">
                      <a:lumMod val="50000"/>
                    </a:schemeClr>
                  </a:solidFill>
                </a:rPr>
                <a:t>4</a:t>
              </a:r>
              <a:r>
                <a:rPr lang="en-US" sz="1050" dirty="0">
                  <a:solidFill>
                    <a:schemeClr val="accent3">
                      <a:lumMod val="50000"/>
                    </a:schemeClr>
                  </a:solidFill>
                </a:rPr>
                <a:t>, K. E. Rehm</a:t>
              </a:r>
              <a:r>
                <a:rPr lang="en-US" sz="1050" baseline="30000" dirty="0">
                  <a:solidFill>
                    <a:schemeClr val="accent3">
                      <a:lumMod val="50000"/>
                    </a:schemeClr>
                  </a:solidFill>
                </a:rPr>
                <a:t>4</a:t>
              </a:r>
              <a:r>
                <a:rPr lang="en-US" sz="1050" dirty="0">
                  <a:solidFill>
                    <a:schemeClr val="accent3">
                      <a:lumMod val="50000"/>
                    </a:schemeClr>
                  </a:solidFill>
                </a:rPr>
                <a:t>, R. Scott</a:t>
              </a:r>
              <a:r>
                <a:rPr lang="en-US" sz="1050" baseline="30000" dirty="0">
                  <a:solidFill>
                    <a:schemeClr val="accent3">
                      <a:lumMod val="50000"/>
                    </a:schemeClr>
                  </a:solidFill>
                </a:rPr>
                <a:t>4</a:t>
              </a:r>
              <a:r>
                <a:rPr lang="en-US" sz="1050" dirty="0">
                  <a:solidFill>
                    <a:schemeClr val="accent3">
                      <a:lumMod val="50000"/>
                    </a:schemeClr>
                  </a:solidFill>
                </a:rPr>
                <a:t>, </a:t>
              </a:r>
              <a:br>
                <a:rPr lang="en-US" sz="1050" dirty="0">
                  <a:solidFill>
                    <a:schemeClr val="accent3">
                      <a:lumMod val="50000"/>
                    </a:schemeClr>
                  </a:solidFill>
                </a:rPr>
              </a:br>
              <a:r>
                <a:rPr lang="en-US" sz="1050" dirty="0">
                  <a:solidFill>
                    <a:schemeClr val="accent3">
                      <a:lumMod val="50000"/>
                    </a:schemeClr>
                  </a:solidFill>
                </a:rPr>
                <a:t>I. Toltsukhin</a:t>
              </a:r>
              <a:r>
                <a:rPr lang="en-US" sz="1050" baseline="30000" dirty="0">
                  <a:solidFill>
                    <a:schemeClr val="accent3">
                      <a:lumMod val="50000"/>
                    </a:schemeClr>
                  </a:solidFill>
                </a:rPr>
                <a:t>4</a:t>
              </a:r>
              <a:r>
                <a:rPr lang="en-US" sz="1050" dirty="0">
                  <a:solidFill>
                    <a:schemeClr val="accent3">
                      <a:lumMod val="50000"/>
                    </a:schemeClr>
                  </a:solidFill>
                </a:rPr>
                <a:t>, R. Vondrasek</a:t>
              </a:r>
              <a:r>
                <a:rPr lang="en-US" sz="1050" baseline="30000" dirty="0">
                  <a:solidFill>
                    <a:schemeClr val="accent3">
                      <a:lumMod val="50000"/>
                    </a:schemeClr>
                  </a:solidFill>
                </a:rPr>
                <a:t>4</a:t>
              </a:r>
              <a:r>
                <a:rPr lang="en-US" sz="1050" dirty="0">
                  <a:solidFill>
                    <a:schemeClr val="accent3">
                      <a:lumMod val="50000"/>
                    </a:schemeClr>
                  </a:solidFill>
                </a:rPr>
                <a:t>, T. Bailey</a:t>
              </a:r>
              <a:r>
                <a:rPr lang="en-US" sz="1050" baseline="30000" dirty="0">
                  <a:solidFill>
                    <a:schemeClr val="accent3">
                      <a:lumMod val="50000"/>
                    </a:schemeClr>
                  </a:solidFill>
                </a:rPr>
                <a:t>5</a:t>
              </a:r>
              <a:r>
                <a:rPr lang="en-US" sz="1050" dirty="0">
                  <a:solidFill>
                    <a:schemeClr val="accent3">
                      <a:lumMod val="50000"/>
                    </a:schemeClr>
                  </a:solidFill>
                </a:rPr>
                <a:t>, L. Callahan</a:t>
              </a:r>
              <a:r>
                <a:rPr lang="en-US" sz="1050" baseline="30000" dirty="0">
                  <a:solidFill>
                    <a:schemeClr val="accent3">
                      <a:lumMod val="50000"/>
                    </a:schemeClr>
                  </a:solidFill>
                </a:rPr>
                <a:t>5</a:t>
              </a:r>
              <a:r>
                <a:rPr lang="en-US" sz="1050" dirty="0">
                  <a:solidFill>
                    <a:schemeClr val="accent3">
                      <a:lumMod val="50000"/>
                    </a:schemeClr>
                  </a:solidFill>
                </a:rPr>
                <a:t>, A. Clark</a:t>
              </a:r>
              <a:r>
                <a:rPr lang="en-US" sz="1050" baseline="30000" dirty="0">
                  <a:solidFill>
                    <a:schemeClr val="accent3">
                      <a:lumMod val="50000"/>
                    </a:schemeClr>
                  </a:solidFill>
                </a:rPr>
                <a:t>5</a:t>
              </a:r>
              <a:r>
                <a:rPr lang="en-US" sz="1050" dirty="0">
                  <a:solidFill>
                    <a:schemeClr val="accent3">
                      <a:lumMod val="50000"/>
                    </a:schemeClr>
                  </a:solidFill>
                </a:rPr>
                <a:t>, Y. Kashiv</a:t>
              </a:r>
              <a:r>
                <a:rPr lang="en-US" sz="1050" baseline="30000" dirty="0">
                  <a:solidFill>
                    <a:schemeClr val="accent3">
                      <a:lumMod val="50000"/>
                    </a:schemeClr>
                  </a:solidFill>
                </a:rPr>
                <a:t>5</a:t>
              </a:r>
              <a:r>
                <a:rPr lang="en-US" sz="1050" dirty="0">
                  <a:solidFill>
                    <a:schemeClr val="accent3">
                      <a:lumMod val="50000"/>
                    </a:schemeClr>
                  </a:solidFill>
                </a:rPr>
                <a:t>, A. Nelson</a:t>
              </a:r>
              <a:r>
                <a:rPr lang="en-US" sz="1050" baseline="30000" dirty="0">
                  <a:solidFill>
                    <a:schemeClr val="accent3">
                      <a:lumMod val="50000"/>
                    </a:schemeClr>
                  </a:solidFill>
                </a:rPr>
                <a:t>5</a:t>
              </a:r>
              <a:r>
                <a:rPr lang="en-US" sz="1050" dirty="0">
                  <a:solidFill>
                    <a:schemeClr val="accent3">
                      <a:lumMod val="50000"/>
                    </a:schemeClr>
                  </a:solidFill>
                </a:rPr>
                <a:t>, P. Collon</a:t>
              </a:r>
              <a:r>
                <a:rPr lang="en-US" sz="1050" baseline="30000" dirty="0">
                  <a:solidFill>
                    <a:schemeClr val="accent3">
                      <a:lumMod val="50000"/>
                    </a:schemeClr>
                  </a:solidFill>
                </a:rPr>
                <a:t>5</a:t>
              </a:r>
              <a:r>
                <a:rPr lang="en-US" sz="1050" dirty="0">
                  <a:solidFill>
                    <a:schemeClr val="accent3">
                      <a:lumMod val="50000"/>
                    </a:schemeClr>
                  </a:solidFill>
                </a:rPr>
                <a:t>, U. Köster</a:t>
              </a:r>
              <a:r>
                <a:rPr lang="en-US" sz="1050" baseline="30000" dirty="0">
                  <a:solidFill>
                    <a:schemeClr val="accent3">
                      <a:lumMod val="50000"/>
                    </a:schemeClr>
                  </a:solidFill>
                </a:rPr>
                <a:t>6</a:t>
              </a:r>
              <a:r>
                <a:rPr lang="en-US" sz="1050" dirty="0">
                  <a:solidFill>
                    <a:schemeClr val="accent3">
                      <a:lumMod val="50000"/>
                    </a:schemeClr>
                  </a:solidFill>
                </a:rPr>
                <a:t>, K. Zuber</a:t>
              </a:r>
              <a:r>
                <a:rPr lang="en-US" sz="1050" baseline="30000" dirty="0">
                  <a:solidFill>
                    <a:schemeClr val="accent3">
                      <a:lumMod val="50000"/>
                    </a:schemeClr>
                  </a:solidFill>
                </a:rPr>
                <a:t>7</a:t>
              </a:r>
              <a:r>
                <a:rPr lang="en-US" sz="1050" dirty="0">
                  <a:solidFill>
                    <a:schemeClr val="accent3">
                      <a:lumMod val="50000"/>
                    </a:schemeClr>
                  </a:solidFill>
                </a:rPr>
                <a:t>, R. Schwengner</a:t>
              </a:r>
              <a:r>
                <a:rPr lang="en-US" sz="1050" baseline="30000" dirty="0">
                  <a:solidFill>
                    <a:schemeClr val="accent3">
                      <a:lumMod val="50000"/>
                    </a:schemeClr>
                  </a:solidFill>
                </a:rPr>
                <a:t>8</a:t>
              </a:r>
              <a:r>
                <a:rPr lang="en-US" sz="1050" dirty="0">
                  <a:solidFill>
                    <a:schemeClr val="accent3">
                      <a:lumMod val="50000"/>
                    </a:schemeClr>
                  </a:solidFill>
                </a:rPr>
                <a:t> </a:t>
              </a:r>
            </a:p>
            <a:p>
              <a:pPr algn="ctr"/>
              <a:r>
                <a:rPr lang="en-US" sz="900" baseline="30000" dirty="0">
                  <a:solidFill>
                    <a:schemeClr val="accent3">
                      <a:lumMod val="50000"/>
                    </a:schemeClr>
                  </a:solidFill>
                </a:rPr>
                <a:t>1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</a:rPr>
                <a:t>Hebrew U. of Jerusalem </a:t>
              </a:r>
              <a:r>
                <a:rPr lang="en-US" sz="900" baseline="30000" dirty="0">
                  <a:solidFill>
                    <a:schemeClr val="accent3">
                      <a:lumMod val="50000"/>
                    </a:schemeClr>
                  </a:solidFill>
                </a:rPr>
                <a:t>2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</a:rPr>
                <a:t>Lawrence Livermore National Laboratory </a:t>
              </a:r>
              <a:r>
                <a:rPr lang="en-US" sz="900" baseline="30000" dirty="0">
                  <a:solidFill>
                    <a:schemeClr val="accent3">
                      <a:lumMod val="50000"/>
                    </a:schemeClr>
                  </a:solidFill>
                </a:rPr>
                <a:t>3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</a:rPr>
                <a:t>Soreq Nuclear Research Center </a:t>
              </a:r>
              <a:r>
                <a:rPr lang="en-US" sz="900" baseline="30000" dirty="0">
                  <a:solidFill>
                    <a:schemeClr val="accent3">
                      <a:lumMod val="50000"/>
                    </a:schemeClr>
                  </a:solidFill>
                </a:rPr>
                <a:t>4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</a:rPr>
                <a:t>Argonne National Laboratory </a:t>
              </a:r>
              <a:r>
                <a:rPr lang="en-US" sz="900" baseline="30000" dirty="0">
                  <a:solidFill>
                    <a:schemeClr val="accent3">
                      <a:lumMod val="50000"/>
                    </a:schemeClr>
                  </a:solidFill>
                </a:rPr>
                <a:t>5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</a:rPr>
                <a:t>U. of Notre Dame </a:t>
              </a:r>
            </a:p>
            <a:p>
              <a:pPr algn="ctr"/>
              <a:r>
                <a:rPr lang="en-US" sz="900" baseline="30000" dirty="0">
                  <a:solidFill>
                    <a:schemeClr val="accent3">
                      <a:lumMod val="50000"/>
                    </a:schemeClr>
                  </a:solidFill>
                </a:rPr>
                <a:t>6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</a:rPr>
                <a:t>Institut Laue-</a:t>
              </a:r>
              <a:r>
                <a:rPr lang="en-US" sz="900" dirty="0" err="1">
                  <a:solidFill>
                    <a:schemeClr val="accent3">
                      <a:lumMod val="50000"/>
                    </a:schemeClr>
                  </a:solidFill>
                </a:rPr>
                <a:t>Langevin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</a:rPr>
                <a:t>, Grenoble </a:t>
              </a:r>
              <a:r>
                <a:rPr lang="en-US" sz="900" baseline="30000" dirty="0">
                  <a:solidFill>
                    <a:schemeClr val="accent3">
                      <a:lumMod val="50000"/>
                    </a:schemeClr>
                  </a:solidFill>
                </a:rPr>
                <a:t>7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</a:rPr>
                <a:t>Technical University Dresden, Dresden </a:t>
              </a:r>
              <a:r>
                <a:rPr lang="en-US" sz="900" baseline="30000" dirty="0">
                  <a:solidFill>
                    <a:schemeClr val="accent3">
                      <a:lumMod val="50000"/>
                    </a:schemeClr>
                  </a:solidFill>
                </a:rPr>
                <a:t>8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</a:rPr>
                <a:t>Helmholtz-Zentrum Dresden-</a:t>
              </a:r>
              <a:r>
                <a:rPr lang="en-US" sz="900" dirty="0" err="1">
                  <a:solidFill>
                    <a:schemeClr val="accent3">
                      <a:lumMod val="50000"/>
                    </a:schemeClr>
                  </a:solidFill>
                </a:rPr>
                <a:t>Rossendorf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</a:rPr>
                <a:t>, Dresden</a:t>
              </a:r>
              <a:endParaRPr lang="en-US" sz="900" baseline="300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2445957" y="694616"/>
              <a:ext cx="4191000" cy="6163383"/>
              <a:chOff x="1619723" y="742950"/>
              <a:chExt cx="5942326" cy="4038600"/>
            </a:xfrm>
          </p:grpSpPr>
          <p:sp>
            <p:nvSpPr>
              <p:cNvPr id="6" name="Rectangle 5">
                <a:extLst>
                  <a:ext uri="{FF2B5EF4-FFF2-40B4-BE49-F238E27FC236}">
                    <a16:creationId xmlns="" xmlns:a16="http://schemas.microsoft.com/office/drawing/2014/main" id="{5EB57771-019E-FC42-979A-5DD41BB73347}"/>
                  </a:ext>
                </a:extLst>
              </p:cNvPr>
              <p:cNvSpPr/>
              <p:nvPr/>
            </p:nvSpPr>
            <p:spPr>
              <a:xfrm>
                <a:off x="1619723" y="742950"/>
                <a:ext cx="5942326" cy="4038600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294002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158"/>
              </a:p>
            </p:txBody>
          </p:sp>
          <p:sp>
            <p:nvSpPr>
              <p:cNvPr id="7" name="Content Placeholder 1">
                <a:extLst>
                  <a:ext uri="{FF2B5EF4-FFF2-40B4-BE49-F238E27FC236}">
                    <a16:creationId xmlns="" xmlns:a16="http://schemas.microsoft.com/office/drawing/2014/main" id="{1CB64BB5-B4E2-C647-B634-6D1098E705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17801" y="986826"/>
                <a:ext cx="5562599" cy="3583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tIns="14288" anchor="ctr"/>
              <a:lstStyle>
                <a:lvl1pPr marL="279400" indent="-222250"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685800" indent="-292100"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800100" indent="-171450"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028700" indent="-171450"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257300" indent="-171450"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1714500" indent="-171450" defTabSz="1879600" fontAlgn="base">
                  <a:spcBef>
                    <a:spcPct val="0"/>
                  </a:spcBef>
                  <a:spcAft>
                    <a:spcPct val="0"/>
                  </a:spcAft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171700" indent="-171450" defTabSz="1879600" fontAlgn="base">
                  <a:spcBef>
                    <a:spcPct val="0"/>
                  </a:spcBef>
                  <a:spcAft>
                    <a:spcPct val="0"/>
                  </a:spcAft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2628900" indent="-171450" defTabSz="1879600" fontAlgn="base">
                  <a:spcBef>
                    <a:spcPct val="0"/>
                  </a:spcBef>
                  <a:spcAft>
                    <a:spcPct val="0"/>
                  </a:spcAft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086100" indent="-171450" defTabSz="1879600" fontAlgn="base">
                  <a:spcBef>
                    <a:spcPct val="0"/>
                  </a:spcBef>
                  <a:spcAft>
                    <a:spcPct val="0"/>
                  </a:spcAft>
                  <a:defRPr sz="7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indent="0" algn="ctr">
                  <a:buClr>
                    <a:srgbClr val="376092"/>
                  </a:buClr>
                  <a:buSzPct val="90000"/>
                </a:pPr>
                <a:r>
                  <a:rPr lang="en-US" sz="2800" i="1" dirty="0">
                    <a:solidFill>
                      <a:schemeClr val="bg1"/>
                    </a:solidFill>
                  </a:rPr>
                  <a:t/>
                </a:r>
                <a:br>
                  <a:rPr lang="en-US" sz="2800" i="1" dirty="0">
                    <a:solidFill>
                      <a:schemeClr val="bg1"/>
                    </a:solidFill>
                  </a:rPr>
                </a:br>
                <a:r>
                  <a:rPr lang="en-US" sz="2800" i="1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A noble-gas accelerator mass spectrometry platform at NIF for nuclear astrophysics: status report</a:t>
                </a:r>
                <a:br>
                  <a:rPr lang="en-US" sz="2800" i="1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</a:br>
                <a:endParaRPr lang="en-US" sz="2800" i="1" dirty="0">
                  <a:solidFill>
                    <a:schemeClr val="accent3">
                      <a:lumMod val="60000"/>
                      <a:lumOff val="40000"/>
                    </a:schemeClr>
                  </a:solidFill>
                </a:endParaRPr>
              </a:p>
              <a:p>
                <a:pPr marL="0" indent="0" algn="ctr">
                  <a:buClr>
                    <a:srgbClr val="376092"/>
                  </a:buClr>
                  <a:buSzPct val="90000"/>
                </a:pPr>
                <a:r>
                  <a:rPr lang="en-US" sz="3600" i="1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Neutron-induced reactions in a DT high-density plasma at NIF </a:t>
                </a:r>
              </a:p>
              <a:p>
                <a:pPr marL="0" indent="0" algn="ctr">
                  <a:buClr>
                    <a:srgbClr val="376092"/>
                  </a:buClr>
                  <a:buSzPct val="90000"/>
                </a:pPr>
                <a:r>
                  <a:rPr lang="en-US" sz="3600" i="1" dirty="0">
                    <a:solidFill>
                      <a:schemeClr val="bg1"/>
                    </a:solidFill>
                  </a:rPr>
                  <a:t> </a:t>
                </a:r>
                <a:endParaRPr lang="en-US" altLang="en-US" sz="4000" b="1" i="1" spc="-16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8933" indent="0" eaLnBrk="1" hangingPunct="1">
                  <a:buClr>
                    <a:srgbClr val="376092"/>
                  </a:buClr>
                  <a:buSzPct val="90000"/>
                </a:pPr>
                <a:endParaRPr lang="en-US" altLang="en-US" sz="800" spc="-16" dirty="0">
                  <a:solidFill>
                    <a:schemeClr val="accent6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5024" y="4241480"/>
              <a:ext cx="1609976" cy="13595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4488" y="704671"/>
              <a:ext cx="2441448" cy="78483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900" dirty="0" err="1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Thermodynamical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conditions of plasma density, temperature, pressure and the neutron density in a laser-induced implosion of a DT-filled capsule at NIF are the closest laboratory analog to stellar conditions</a:t>
              </a: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76200" y="1485899"/>
              <a:ext cx="2289048" cy="2352675"/>
              <a:chOff x="76200" y="1485899"/>
              <a:chExt cx="2289048" cy="2352675"/>
            </a:xfrm>
          </p:grpSpPr>
          <p:pic>
            <p:nvPicPr>
              <p:cNvPr id="1027" name="Picture 3"/>
              <p:cNvPicPr>
                <a:picLocks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6200" y="1485899"/>
                <a:ext cx="2289048" cy="2352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" name="Rectangle 12"/>
              <p:cNvSpPr/>
              <p:nvPr/>
            </p:nvSpPr>
            <p:spPr>
              <a:xfrm>
                <a:off x="670686" y="3048000"/>
                <a:ext cx="1143000" cy="457200"/>
              </a:xfrm>
              <a:prstGeom prst="rect">
                <a:avLst/>
              </a:prstGeom>
              <a:noFill/>
              <a:ln w="349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0" y="5718621"/>
              <a:ext cx="2514600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"/>
                </a:lnSpc>
              </a:pP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We plan studying neutron-induced  reactions:</a:t>
              </a:r>
              <a:b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endParaRPr lang="en-US" sz="9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ts val="100"/>
                </a:lnSpc>
              </a:pP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b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900" b="1" baseline="300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40</a:t>
              </a:r>
              <a:r>
                <a:rPr lang="en-US" sz="9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Ar(</a:t>
              </a:r>
              <a:r>
                <a:rPr lang="en-US" sz="900" b="1" i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9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,</a:t>
              </a:r>
              <a:r>
                <a:rPr lang="en-US" sz="900" b="1" i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2n</a:t>
              </a:r>
              <a:r>
                <a:rPr lang="en-US" sz="9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)</a:t>
              </a:r>
              <a:r>
                <a:rPr lang="en-US" sz="900" b="1" baseline="300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39</a:t>
              </a:r>
              <a:r>
                <a:rPr lang="en-US" sz="9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Ar(268 y), </a:t>
              </a:r>
              <a:r>
                <a:rPr lang="en-US" sz="900" b="1" baseline="300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40</a:t>
              </a:r>
              <a:r>
                <a:rPr lang="en-US" sz="9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Ar(</a:t>
              </a:r>
              <a:r>
                <a:rPr lang="en-US" sz="900" b="1" i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2n,</a:t>
              </a:r>
              <a:r>
                <a:rPr lang="en-US" sz="900" b="1" i="1" dirty="0">
                  <a:solidFill>
                    <a:schemeClr val="accent3">
                      <a:lumMod val="50000"/>
                    </a:schemeClr>
                  </a:solidFill>
                  <a:latin typeface="Symbol" pitchFamily="18" charset="2"/>
                  <a:cs typeface="Arial" pitchFamily="34" charset="0"/>
                </a:rPr>
                <a:t>g</a:t>
              </a:r>
              <a:r>
                <a:rPr lang="en-US" sz="9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)</a:t>
              </a:r>
              <a:r>
                <a:rPr lang="en-US" sz="900" b="1" baseline="300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42</a:t>
              </a:r>
              <a:r>
                <a:rPr lang="en-US" sz="9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Ar(33  y) 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endParaRPr lang="en-US" sz="9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spcBef>
                  <a:spcPts val="200"/>
                </a:spcBef>
              </a:pP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900" i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,</a:t>
              </a:r>
              <a:r>
                <a:rPr lang="en-US" sz="900" i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2n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): monitor of fast-neutron flux</a:t>
              </a:r>
              <a:b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900" i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2n,</a:t>
              </a:r>
              <a:r>
                <a:rPr lang="en-US" sz="900" i="1" dirty="0">
                  <a:solidFill>
                    <a:schemeClr val="accent3">
                      <a:lumMod val="50000"/>
                    </a:schemeClr>
                  </a:solidFill>
                  <a:latin typeface="Symbol" pitchFamily="18" charset="2"/>
                  <a:cs typeface="Arial" pitchFamily="34" charset="0"/>
                </a:rPr>
                <a:t>g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): monitor of extreme neutron density</a:t>
              </a:r>
              <a:b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approaching stellar </a:t>
              </a:r>
              <a:r>
                <a:rPr lang="en-US" sz="900" i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r 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process.</a:t>
              </a:r>
              <a:b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The chemical inertness of the noble gas </a:t>
              </a:r>
              <a:r>
                <a:rPr lang="en-US" sz="900" dirty="0" err="1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Ar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allows for reliable collection of reaction products. </a:t>
              </a:r>
              <a:r>
                <a:rPr lang="en-US" sz="900" dirty="0">
                  <a:latin typeface="Arial" pitchFamily="34" charset="0"/>
                  <a:cs typeface="Arial" pitchFamily="34" charset="0"/>
                </a:rPr>
                <a:t/>
              </a:r>
              <a:br>
                <a:rPr lang="en-US" sz="900" dirty="0">
                  <a:latin typeface="Arial" pitchFamily="34" charset="0"/>
                  <a:cs typeface="Arial" pitchFamily="34" charset="0"/>
                </a:rPr>
              </a:br>
              <a:endParaRPr lang="en-US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0" y="3806694"/>
              <a:ext cx="2441448" cy="50783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da-DK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Ch J Cerjan </a:t>
              </a:r>
              <a:r>
                <a:rPr lang="da-DK" sz="900" i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et al.</a:t>
              </a:r>
              <a:br>
                <a:rPr lang="da-DK" sz="900" i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J. Phys. G: </a:t>
              </a:r>
              <a:r>
                <a:rPr lang="en-US" sz="900" dirty="0" err="1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Nucl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. Part. Phys. 45 (2018) 033003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629400" y="685800"/>
              <a:ext cx="2514600" cy="230832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9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Experimental method:</a:t>
              </a:r>
            </a:p>
            <a:p>
              <a:pPr algn="just"/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Noble-gas accelerator mass spectrometry</a:t>
              </a:r>
            </a:p>
            <a:p>
              <a:pPr algn="just"/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(NOGAMS) of </a:t>
              </a:r>
              <a:r>
                <a:rPr lang="en-US" sz="900" dirty="0" err="1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Ar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sample collected from NIF chamber after the shot.</a:t>
              </a:r>
            </a:p>
            <a:p>
              <a:pPr algn="just"/>
              <a:endParaRPr lang="en-US" sz="9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just"/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NOGAMS at Argonne National Laboratory: production of highly-charged Ar</a:t>
              </a:r>
              <a:r>
                <a:rPr lang="en-US" sz="1000" baseline="300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8+ 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ions, </a:t>
              </a:r>
              <a:r>
                <a:rPr lang="en-US" sz="900" dirty="0" err="1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acce-leration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to 6 MeV/</a:t>
              </a:r>
              <a:r>
                <a:rPr lang="en-US" sz="900" i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u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, identification in a gas-filled magnetic spectrograph.</a:t>
              </a:r>
            </a:p>
            <a:p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900" b="1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Calibration experiments 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were performed:</a:t>
              </a:r>
              <a:b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1050" baseline="300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40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Ar(n,2n)</a:t>
              </a:r>
              <a:r>
                <a:rPr lang="en-US" sz="1050" baseline="300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39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Ar with 14 MeV neutrons </a:t>
              </a:r>
              <a:b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1000" baseline="300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40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Ar(2n</a:t>
              </a:r>
              <a:r>
                <a:rPr lang="en-US" sz="1000" baseline="-250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th,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Symbol" pitchFamily="18" charset="2"/>
                  <a:cs typeface="Arial" pitchFamily="34" charset="0"/>
                </a:rPr>
                <a:t>g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)</a:t>
              </a:r>
              <a:r>
                <a:rPr lang="en-US" sz="1000" baseline="300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42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Ar with reactor thermal neutrons</a:t>
              </a:r>
              <a:b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endParaRPr lang="en-US" sz="9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just"/>
              <a:endParaRPr lang="en-US" sz="9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4" name="Picture 33" descr="Run_8793_HZDR_BIG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629400" y="2590800"/>
              <a:ext cx="1320228" cy="990171"/>
            </a:xfrm>
            <a:prstGeom prst="rect">
              <a:avLst/>
            </a:prstGeom>
          </p:spPr>
        </p:pic>
        <p:pic>
          <p:nvPicPr>
            <p:cNvPr id="35" name="Picture 34" descr="Run_1078_42Ar_BIG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23200" y="2590800"/>
              <a:ext cx="1320800" cy="990600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="" xmlns:a16="http://schemas.microsoft.com/office/drawing/2014/main" id="{01248FF8-D64F-47AB-BCC4-D77B59BEBED4}"/>
                </a:ext>
              </a:extLst>
            </p:cNvPr>
            <p:cNvSpPr txBox="1"/>
            <p:nvPr/>
          </p:nvSpPr>
          <p:spPr>
            <a:xfrm>
              <a:off x="6636957" y="3838574"/>
              <a:ext cx="2507043" cy="189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accent3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RAGS Argon collection tests at NIF</a:t>
              </a:r>
            </a:p>
            <a:p>
              <a:r>
                <a:rPr lang="en-US" sz="900" i="1" dirty="0">
                  <a:solidFill>
                    <a:schemeClr val="accent3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Static vacuum test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froze 15 cc STP argon onto 44 Kelvin collector foam. Recovered 98% from 1 gram charcoal in sample bottle.</a:t>
              </a:r>
            </a:p>
            <a:p>
              <a:r>
                <a:rPr lang="en-US" sz="900" i="1" dirty="0">
                  <a:solidFill>
                    <a:schemeClr val="accent3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Dynamic flow tests</a:t>
              </a:r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with 15 cc STP argon released into NIF Target Chamber on a shot. Two tests complete, chemical analysis needed for argon fraction. </a:t>
              </a:r>
            </a:p>
            <a:p>
              <a:pPr marL="115888" lvl="1"/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Test 1: gas from foam and end tank=148% based on pressure</a:t>
              </a:r>
            </a:p>
            <a:p>
              <a:pPr marL="115888" lvl="1"/>
              <a:r>
                <a:rPr lang="en-US" sz="900" dirty="0">
                  <a:solidFill>
                    <a:schemeClr val="accent3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Test 2: gas from foam only=56% based on pressure</a:t>
              </a:r>
            </a:p>
            <a:p>
              <a:pPr marL="171450" indent="-171450">
                <a:buFontTx/>
                <a:buChar char="-"/>
              </a:pPr>
              <a:endParaRPr lang="en-U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 flipH="1" flipV="1">
            <a:off x="1181100" y="4924426"/>
            <a:ext cx="762762" cy="365760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 rot="16200000">
            <a:off x="6670414" y="6046270"/>
            <a:ext cx="7393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latin typeface="Arial" pitchFamily="34" charset="0"/>
                <a:cs typeface="Arial" pitchFamily="34" charset="0"/>
              </a:rPr>
              <a:t>RGA signal</a:t>
            </a:r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06248" y="5861536"/>
            <a:ext cx="28405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aseline="30000" dirty="0" smtClean="0">
                <a:latin typeface="Arial" pitchFamily="34" charset="0"/>
                <a:cs typeface="Arial" pitchFamily="34" charset="0"/>
              </a:rPr>
              <a:t>40</a:t>
            </a:r>
            <a:endParaRPr lang="en-US" sz="1050" baseline="30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821992" y="5534956"/>
            <a:ext cx="2128056" cy="1302948"/>
            <a:chOff x="2971800" y="1752600"/>
            <a:chExt cx="2128056" cy="1302948"/>
          </a:xfrm>
        </p:grpSpPr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971800" y="1752600"/>
              <a:ext cx="2128056" cy="1302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TextBox 31"/>
            <p:cNvSpPr txBox="1"/>
            <p:nvPr/>
          </p:nvSpPr>
          <p:spPr>
            <a:xfrm>
              <a:off x="3906296" y="2059985"/>
              <a:ext cx="28405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aseline="30000" dirty="0" smtClean="0">
                  <a:latin typeface="Arial" pitchFamily="34" charset="0"/>
                  <a:cs typeface="Arial" pitchFamily="34" charset="0"/>
                </a:rPr>
                <a:t>40</a:t>
              </a:r>
              <a:endParaRPr lang="en-US" sz="1050" baseline="30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144944" y="2047352"/>
              <a:ext cx="57900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Arial" pitchFamily="34" charset="0"/>
                  <a:cs typeface="Arial" pitchFamily="34" charset="0"/>
                </a:rPr>
                <a:t>+ tracer</a:t>
              </a:r>
              <a:endParaRPr lang="en-US" sz="9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237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36</cp:revision>
  <dcterms:created xsi:type="dcterms:W3CDTF">2022-01-29T14:06:33Z</dcterms:created>
  <dcterms:modified xsi:type="dcterms:W3CDTF">2022-02-01T15:50:30Z</dcterms:modified>
</cp:coreProperties>
</file>