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9" r:id="rId4"/>
  </p:sldMasterIdLst>
  <p:notesMasterIdLst>
    <p:notesMasterId r:id="rId6"/>
  </p:notesMasterIdLst>
  <p:handoutMasterIdLst>
    <p:handoutMasterId r:id="rId7"/>
  </p:handoutMasterIdLst>
  <p:sldIdLst>
    <p:sldId id="538" r:id="rId5"/>
  </p:sldIdLst>
  <p:sldSz cx="9144000" cy="5143500" type="screen16x9"/>
  <p:notesSz cx="7023100" cy="9309100"/>
  <p:defaultTextStyle>
    <a:defPPr>
      <a:defRPr lang="en-US"/>
    </a:defPPr>
    <a:lvl1pPr marL="0" algn="l" defTabSz="40818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1pPr>
    <a:lvl2pPr marL="408180" algn="l" defTabSz="40818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2pPr>
    <a:lvl3pPr marL="816359" algn="l" defTabSz="40818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3pPr>
    <a:lvl4pPr marL="1224539" algn="l" defTabSz="40818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4pPr>
    <a:lvl5pPr marL="1632719" algn="l" defTabSz="40818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5pPr>
    <a:lvl6pPr marL="2040898" algn="l" defTabSz="40818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6pPr>
    <a:lvl7pPr marL="2449078" algn="l" defTabSz="40818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7pPr>
    <a:lvl8pPr marL="2857258" algn="l" defTabSz="40818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8pPr>
    <a:lvl9pPr marL="3265437" algn="l" defTabSz="40818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rrmann, Cynthia A." initials="" lastIdx="3" clrIdx="0"/>
  <p:cmAuthor id="1" name="Chavez, Brian" initials="CB" lastIdx="25" clrIdx="1">
    <p:extLst>
      <p:ext uri="{19B8F6BF-5375-455C-9EA6-DF929625EA0E}">
        <p15:presenceInfo xmlns:p15="http://schemas.microsoft.com/office/powerpoint/2012/main" userId="S::chavez25@llnl.gov::f4703248-a08d-4bd8-9e36-50fe8869fc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F4F97"/>
    <a:srgbClr val="F6CE86"/>
    <a:srgbClr val="AEF8E5"/>
    <a:srgbClr val="0A8464"/>
    <a:srgbClr val="0DB78A"/>
    <a:srgbClr val="D68F10"/>
    <a:srgbClr val="F1B13D"/>
    <a:srgbClr val="10D6A2"/>
    <a:srgbClr val="2DEFBC"/>
    <a:srgbClr val="11D9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A9F2AD-E270-4390-B590-9F8292BFCDEA}" v="1" dt="2022-02-01T17:02:24.6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274" autoAdjust="0"/>
  </p:normalViewPr>
  <p:slideViewPr>
    <p:cSldViewPr>
      <p:cViewPr varScale="1">
        <p:scale>
          <a:sx n="143" d="100"/>
          <a:sy n="143" d="100"/>
        </p:scale>
        <p:origin x="52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 varScale="1">
        <p:scale>
          <a:sx n="165" d="100"/>
          <a:sy n="165" d="100"/>
        </p:scale>
        <p:origin x="-5256" y="-11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telberger, Daniel E." userId="ac9f27eb-92b4-4fb7-bc3f-88c4de19500b" providerId="ADAL" clId="{98A9F2AD-E270-4390-B590-9F8292BFCDEA}"/>
    <pc:docChg chg="undo custSel modSld">
      <pc:chgData name="Mittelberger, Daniel E." userId="ac9f27eb-92b4-4fb7-bc3f-88c4de19500b" providerId="ADAL" clId="{98A9F2AD-E270-4390-B590-9F8292BFCDEA}" dt="2022-02-01T17:03:26.683" v="49" actId="1035"/>
      <pc:docMkLst>
        <pc:docMk/>
      </pc:docMkLst>
      <pc:sldChg chg="addSp modSp mod">
        <pc:chgData name="Mittelberger, Daniel E." userId="ac9f27eb-92b4-4fb7-bc3f-88c4de19500b" providerId="ADAL" clId="{98A9F2AD-E270-4390-B590-9F8292BFCDEA}" dt="2022-02-01T17:03:26.683" v="49" actId="1035"/>
        <pc:sldMkLst>
          <pc:docMk/>
          <pc:sldMk cId="2637804848" sldId="538"/>
        </pc:sldMkLst>
        <pc:spChg chg="add mod">
          <ac:chgData name="Mittelberger, Daniel E." userId="ac9f27eb-92b4-4fb7-bc3f-88c4de19500b" providerId="ADAL" clId="{98A9F2AD-E270-4390-B590-9F8292BFCDEA}" dt="2022-02-01T17:03:26.683" v="49" actId="1035"/>
          <ac:spMkLst>
            <pc:docMk/>
            <pc:sldMk cId="2637804848" sldId="538"/>
            <ac:spMk id="2" creationId="{E9AB32C7-1620-4FC6-99A5-11A72970737E}"/>
          </ac:spMkLst>
        </pc:spChg>
        <pc:spChg chg="mod">
          <ac:chgData name="Mittelberger, Daniel E." userId="ac9f27eb-92b4-4fb7-bc3f-88c4de19500b" providerId="ADAL" clId="{98A9F2AD-E270-4390-B590-9F8292BFCDEA}" dt="2022-02-01T17:02:11.722" v="9" actId="20577"/>
          <ac:spMkLst>
            <pc:docMk/>
            <pc:sldMk cId="2637804848" sldId="538"/>
            <ac:spMk id="20" creationId="{00000000-0000-0000-0000-000000000000}"/>
          </ac:spMkLst>
        </pc:spChg>
        <pc:spChg chg="mod">
          <ac:chgData name="Mittelberger, Daniel E." userId="ac9f27eb-92b4-4fb7-bc3f-88c4de19500b" providerId="ADAL" clId="{98A9F2AD-E270-4390-B590-9F8292BFCDEA}" dt="2022-02-01T17:03:15.115" v="33" actId="1076"/>
          <ac:spMkLst>
            <pc:docMk/>
            <pc:sldMk cId="2637804848" sldId="538"/>
            <ac:spMk id="115" creationId="{CE10D4B7-FDB3-47C5-B998-2CCCE6833FD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3343" cy="465455"/>
          </a:xfrm>
          <a:prstGeom prst="rect">
            <a:avLst/>
          </a:prstGeom>
        </p:spPr>
        <p:txBody>
          <a:bodyPr vert="horz" lIns="93253" tIns="46627" rIns="93253" bIns="46627" rtlCol="0"/>
          <a:lstStyle>
            <a:lvl1pPr algn="l">
              <a:defRPr sz="11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2"/>
            <a:ext cx="3043343" cy="465455"/>
          </a:xfrm>
          <a:prstGeom prst="rect">
            <a:avLst/>
          </a:prstGeom>
        </p:spPr>
        <p:txBody>
          <a:bodyPr vert="horz" lIns="93253" tIns="46627" rIns="93253" bIns="46627" rtlCol="0"/>
          <a:lstStyle>
            <a:lvl1pPr algn="r">
              <a:defRPr sz="1100"/>
            </a:lvl1pPr>
          </a:lstStyle>
          <a:p>
            <a:fld id="{7A1D2F2F-8618-2143-A89B-2D6D3F007EBC}" type="datetimeFigureOut">
              <a:rPr lang="en-US" smtClean="0">
                <a:latin typeface="Arial"/>
              </a:rPr>
              <a:pPr/>
              <a:t>2/1/2022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3253" tIns="46627" rIns="93253" bIns="46627" rtlCol="0" anchor="b"/>
          <a:lstStyle>
            <a:lvl1pPr algn="l">
              <a:defRPr sz="11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1"/>
            <a:ext cx="3043343" cy="465455"/>
          </a:xfrm>
          <a:prstGeom prst="rect">
            <a:avLst/>
          </a:prstGeom>
        </p:spPr>
        <p:txBody>
          <a:bodyPr vert="horz" lIns="93253" tIns="46627" rIns="93253" bIns="46627" rtlCol="0" anchor="b"/>
          <a:lstStyle>
            <a:lvl1pPr algn="r">
              <a:defRPr sz="1100"/>
            </a:lvl1pPr>
          </a:lstStyle>
          <a:p>
            <a:fld id="{CE221CE3-F987-1944-AB66-8BE5522C5EC6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28481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3343" cy="465455"/>
          </a:xfrm>
          <a:prstGeom prst="rect">
            <a:avLst/>
          </a:prstGeom>
        </p:spPr>
        <p:txBody>
          <a:bodyPr vert="horz" lIns="93253" tIns="46627" rIns="93253" bIns="46627" rtlCol="0"/>
          <a:lstStyle>
            <a:lvl1pPr algn="l">
              <a:defRPr sz="11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2"/>
            <a:ext cx="3043343" cy="465455"/>
          </a:xfrm>
          <a:prstGeom prst="rect">
            <a:avLst/>
          </a:prstGeom>
        </p:spPr>
        <p:txBody>
          <a:bodyPr vert="horz" lIns="93253" tIns="46627" rIns="93253" bIns="46627" rtlCol="0"/>
          <a:lstStyle>
            <a:lvl1pPr algn="r">
              <a:defRPr sz="1100">
                <a:latin typeface="Arial"/>
              </a:defRPr>
            </a:lvl1pPr>
          </a:lstStyle>
          <a:p>
            <a:fld id="{D8B0A143-2353-BE4A-A6C4-57C9AE3FBC68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53" tIns="46627" rIns="93253" bIns="466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5"/>
            <a:ext cx="5618480" cy="4189095"/>
          </a:xfrm>
          <a:prstGeom prst="rect">
            <a:avLst/>
          </a:prstGeom>
        </p:spPr>
        <p:txBody>
          <a:bodyPr vert="horz" lIns="93253" tIns="46627" rIns="93253" bIns="4662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3253" tIns="46627" rIns="93253" bIns="46627" rtlCol="0" anchor="b"/>
          <a:lstStyle>
            <a:lvl1pPr algn="l">
              <a:defRPr sz="11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1"/>
            <a:ext cx="3043343" cy="465455"/>
          </a:xfrm>
          <a:prstGeom prst="rect">
            <a:avLst/>
          </a:prstGeom>
        </p:spPr>
        <p:txBody>
          <a:bodyPr vert="horz" lIns="93253" tIns="46627" rIns="93253" bIns="46627" rtlCol="0" anchor="b"/>
          <a:lstStyle>
            <a:lvl1pPr algn="r">
              <a:defRPr sz="1100">
                <a:latin typeface="Arial"/>
              </a:defRPr>
            </a:lvl1pPr>
          </a:lstStyle>
          <a:p>
            <a:fld id="{4CFDF800-FE0E-A944-8AC1-D57C07B352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765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08180" rtl="0" eaLnBrk="1" latinLnBrk="0" hangingPunct="1">
      <a:defRPr sz="1071" kern="1200">
        <a:solidFill>
          <a:schemeClr val="tx1"/>
        </a:solidFill>
        <a:latin typeface="Arial"/>
        <a:ea typeface="+mn-ea"/>
        <a:cs typeface="+mn-cs"/>
      </a:defRPr>
    </a:lvl1pPr>
    <a:lvl2pPr marL="408180" algn="l" defTabSz="408180" rtl="0" eaLnBrk="1" latinLnBrk="0" hangingPunct="1">
      <a:defRPr sz="1071" kern="1200">
        <a:solidFill>
          <a:schemeClr val="tx1"/>
        </a:solidFill>
        <a:latin typeface="Arial"/>
        <a:ea typeface="+mn-ea"/>
        <a:cs typeface="+mn-cs"/>
      </a:defRPr>
    </a:lvl2pPr>
    <a:lvl3pPr marL="816359" algn="l" defTabSz="408180" rtl="0" eaLnBrk="1" latinLnBrk="0" hangingPunct="1">
      <a:defRPr sz="1071" kern="1200">
        <a:solidFill>
          <a:schemeClr val="tx1"/>
        </a:solidFill>
        <a:latin typeface="Arial"/>
        <a:ea typeface="+mn-ea"/>
        <a:cs typeface="+mn-cs"/>
      </a:defRPr>
    </a:lvl3pPr>
    <a:lvl4pPr marL="1224539" algn="l" defTabSz="408180" rtl="0" eaLnBrk="1" latinLnBrk="0" hangingPunct="1">
      <a:defRPr sz="1071" kern="1200">
        <a:solidFill>
          <a:schemeClr val="tx1"/>
        </a:solidFill>
        <a:latin typeface="Arial"/>
        <a:ea typeface="+mn-ea"/>
        <a:cs typeface="+mn-cs"/>
      </a:defRPr>
    </a:lvl4pPr>
    <a:lvl5pPr marL="1632719" algn="l" defTabSz="408180" rtl="0" eaLnBrk="1" latinLnBrk="0" hangingPunct="1">
      <a:defRPr sz="1071" kern="1200">
        <a:solidFill>
          <a:schemeClr val="tx1"/>
        </a:solidFill>
        <a:latin typeface="Arial"/>
        <a:ea typeface="+mn-ea"/>
        <a:cs typeface="+mn-cs"/>
      </a:defRPr>
    </a:lvl5pPr>
    <a:lvl6pPr marL="2040898" algn="l" defTabSz="408180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6pPr>
    <a:lvl7pPr marL="2449078" algn="l" defTabSz="408180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7pPr>
    <a:lvl8pPr marL="2857258" algn="l" defTabSz="408180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8pPr>
    <a:lvl9pPr marL="3265437" algn="l" defTabSz="408180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9659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txBody>
          <a:bodyPr vert="horz" lIns="0" tIns="0" rIns="0" bIns="0" rtlCol="0" anchor="ctr" anchorCtr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r>
              <a:rPr kumimoji="0" lang="en-US" dirty="0"/>
              <a:t>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4895701"/>
            <a:ext cx="9144000" cy="247799"/>
          </a:xfrm>
          <a:prstGeom prst="rect">
            <a:avLst/>
          </a:prstGeom>
          <a:gradFill flip="none" rotWithShape="1">
            <a:gsLst>
              <a:gs pos="0">
                <a:srgbClr val="294861"/>
              </a:gs>
              <a:gs pos="46000">
                <a:schemeClr val="accent1">
                  <a:lumMod val="50000"/>
                </a:schemeClr>
              </a:gs>
              <a:gs pos="100000">
                <a:srgbClr val="4388B8"/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l" defTabSz="391815" rtl="0" eaLnBrk="1" latinLnBrk="0" hangingPunct="1"/>
            <a:endParaRPr lang="en-US" sz="335" dirty="0">
              <a:latin typeface="Arial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947459" y="4972197"/>
            <a:ext cx="324908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" b="1" dirty="0">
                <a:solidFill>
                  <a:schemeClr val="bg1">
                    <a:alpha val="80000"/>
                  </a:schemeClr>
                </a:solidFill>
                <a:latin typeface="Arial"/>
                <a:cs typeface="Arial"/>
              </a:rPr>
              <a:t>National Ignition Facility  •  Lawrence Livermore National Laboratory  •  Operated by the US Department of Energy</a:t>
            </a:r>
          </a:p>
          <a:p>
            <a:pPr algn="ctr"/>
            <a:r>
              <a:rPr lang="en-US" sz="250" b="1" dirty="0">
                <a:solidFill>
                  <a:schemeClr val="bg1">
                    <a:alpha val="80000"/>
                  </a:schemeClr>
                </a:solidFill>
                <a:latin typeface="Arial"/>
                <a:cs typeface="Arial"/>
              </a:rPr>
              <a:t>This work performed under the auspices of the U.S. Department of Energy by Lawrence Livermore National Laboratory under Contract DE-AC52-07NA27344.</a:t>
            </a:r>
          </a:p>
        </p:txBody>
      </p:sp>
      <p:pic>
        <p:nvPicPr>
          <p:cNvPr id="14" name="Picture 13" descr="LLNL_Logo_WHT-LRG.png"/>
          <p:cNvPicPr>
            <a:picLocks noChangeAspect="1"/>
          </p:cNvPicPr>
          <p:nvPr userDrawn="1"/>
        </p:nvPicPr>
        <p:blipFill>
          <a:blip r:embed="rId3">
            <a:alphaModFix amt="80000"/>
          </a:blip>
          <a:stretch>
            <a:fillRect/>
          </a:stretch>
        </p:blipFill>
        <p:spPr>
          <a:xfrm>
            <a:off x="162688" y="4989422"/>
            <a:ext cx="388585" cy="73752"/>
          </a:xfrm>
          <a:prstGeom prst="rect">
            <a:avLst/>
          </a:prstGeom>
          <a:noFill/>
          <a:effectLst/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263" y="4972155"/>
            <a:ext cx="422862" cy="12163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06" y="4990184"/>
            <a:ext cx="261938" cy="826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hf hdr="0" ftr="0" dt="0"/>
  <p:txStyles>
    <p:titleStyle>
      <a:lvl1pPr algn="ctr" rtl="0" eaLnBrk="1" latinLnBrk="0" hangingPunct="1">
        <a:lnSpc>
          <a:spcPts val="1733"/>
        </a:lnSpc>
        <a:spcBef>
          <a:spcPct val="0"/>
        </a:spcBef>
        <a:buNone/>
        <a:defRPr kumimoji="0" sz="1125" b="1" kern="1200" baseline="0">
          <a:solidFill>
            <a:schemeClr val="bg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190470" indent="-152376" algn="l" rtl="0" eaLnBrk="1" latinLnBrk="0" hangingPunct="1">
        <a:spcBef>
          <a:spcPts val="1200"/>
        </a:spcBef>
        <a:spcAft>
          <a:spcPts val="0"/>
        </a:spcAft>
        <a:buClr>
          <a:schemeClr val="accent1">
            <a:lumMod val="75000"/>
          </a:schemeClr>
        </a:buClr>
        <a:buSzPct val="90000"/>
        <a:buFont typeface="Wingdings" charset="2"/>
        <a:buChar char="§"/>
        <a:tabLst/>
        <a:defRPr kumimoji="0" sz="1200" b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419033" indent="-190470" algn="l" rtl="0" eaLnBrk="1" latinLnBrk="0" hangingPunct="1">
        <a:spcBef>
          <a:spcPts val="0"/>
        </a:spcBef>
        <a:spcAft>
          <a:spcPts val="0"/>
        </a:spcAft>
        <a:buClrTx/>
        <a:buSzPct val="90000"/>
        <a:buFont typeface="Calibri" panose="020F0502020204030204" pitchFamily="34" charset="0"/>
        <a:buChar char="—"/>
        <a:defRPr kumimoji="0"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533315" indent="-114282" algn="l" rtl="0" eaLnBrk="1" latinLnBrk="0" hangingPunct="1">
        <a:spcBef>
          <a:spcPts val="0"/>
        </a:spcBef>
        <a:spcAft>
          <a:spcPts val="0"/>
        </a:spcAft>
        <a:buClrTx/>
        <a:buSzPct val="90000"/>
        <a:buFont typeface="Arial" panose="020B0604020202020204" pitchFamily="34" charset="0"/>
        <a:buChar char="•"/>
        <a:defRPr kumimoji="0"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685690" indent="-114282" algn="l" rtl="0" eaLnBrk="1" latinLnBrk="0" hangingPunct="1">
        <a:spcBef>
          <a:spcPts val="0"/>
        </a:spcBef>
        <a:spcAft>
          <a:spcPts val="0"/>
        </a:spcAft>
        <a:buClrTx/>
        <a:buSzPct val="100000"/>
        <a:buFont typeface="Lucida Grande"/>
        <a:buChar char="–"/>
        <a:defRPr kumimoji="0"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838066" indent="-114282" algn="l" rtl="0" eaLnBrk="1" latinLnBrk="0" hangingPunct="1">
        <a:spcBef>
          <a:spcPts val="0"/>
        </a:spcBef>
        <a:spcAft>
          <a:spcPts val="0"/>
        </a:spcAft>
        <a:buClrTx/>
        <a:buFont typeface="Arial"/>
        <a:buChar char="•"/>
        <a:tabLst>
          <a:tab pos="799972" algn="l"/>
        </a:tabLst>
        <a:defRPr kumimoji="0" lang="en-US" sz="1200" kern="120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084914" indent="-12190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219005" indent="-12190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53096" indent="-12190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487186" indent="-12190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047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095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9142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2190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5237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8285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1332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4380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346075"/>
          </a:xfrm>
        </p:spPr>
        <p:txBody>
          <a:bodyPr anchor="ctr" anchorCtr="0"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Dynamic Wavelength Encoding with STILETTO: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enabling arbitrary, programmable intensity and wavelength vs. time</a:t>
            </a:r>
            <a:endParaRPr lang="en-US" b="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83041"/>
            <a:ext cx="9144000" cy="134579"/>
          </a:xfrm>
          <a:prstGeom prst="rect">
            <a:avLst/>
          </a:prstGeom>
          <a:noFill/>
        </p:spPr>
        <p:txBody>
          <a:bodyPr wrap="square" lIns="13334" tIns="6667" rIns="13334" bIns="6667" rtlCol="0" anchor="ctr" anchorCtr="0">
            <a:noAutofit/>
          </a:bodyPr>
          <a:lstStyle/>
          <a:p>
            <a:pPr algn="ctr">
              <a:lnSpc>
                <a:spcPts val="383"/>
              </a:lnSpc>
            </a:pPr>
            <a:r>
              <a:rPr lang="de-DE" sz="600" i="1" dirty="0">
                <a:solidFill>
                  <a:schemeClr val="accent1">
                    <a:lumMod val="75000"/>
                  </a:schemeClr>
                </a:solidFill>
                <a:cs typeface="Arial"/>
              </a:rPr>
              <a:t>D. Mittelberger, R. Muir, and J. Heebner</a:t>
            </a:r>
          </a:p>
          <a:p>
            <a:pPr algn="ctr">
              <a:lnSpc>
                <a:spcPts val="383"/>
              </a:lnSpc>
            </a:pPr>
            <a:endParaRPr lang="de-DE" sz="600" i="1" dirty="0">
              <a:solidFill>
                <a:schemeClr val="accent1">
                  <a:lumMod val="75000"/>
                </a:schemeClr>
              </a:solidFill>
              <a:cs typeface="Arial"/>
            </a:endParaRPr>
          </a:p>
          <a:p>
            <a:pPr algn="ctr">
              <a:lnSpc>
                <a:spcPts val="383"/>
              </a:lnSpc>
            </a:pPr>
            <a:r>
              <a:rPr lang="en-US" sz="600" b="1" i="1" dirty="0">
                <a:solidFill>
                  <a:schemeClr val="accent1">
                    <a:lumMod val="75000"/>
                  </a:schemeClr>
                </a:solidFill>
                <a:cs typeface="Arial"/>
              </a:rPr>
              <a:t>Lawrence Livermore National Laboratory (LLNL)</a:t>
            </a:r>
            <a:endParaRPr lang="en-US" sz="600" i="1" dirty="0">
              <a:solidFill>
                <a:schemeClr val="accent1">
                  <a:lumMod val="75000"/>
                </a:schemeClr>
              </a:solidFill>
              <a:cs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333DD4-830F-F04B-A6C2-8E277DEDF660}"/>
              </a:ext>
            </a:extLst>
          </p:cNvPr>
          <p:cNvSpPr/>
          <p:nvPr/>
        </p:nvSpPr>
        <p:spPr bwMode="auto">
          <a:xfrm>
            <a:off x="0" y="554297"/>
            <a:ext cx="9143999" cy="433584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50000"/>
                </a:schemeClr>
              </a:gs>
              <a:gs pos="30000">
                <a:schemeClr val="bg1">
                  <a:lumMod val="50000"/>
                </a:schemeClr>
              </a:gs>
              <a:gs pos="100000">
                <a:schemeClr val="bg1"/>
              </a:gs>
            </a:gsLst>
            <a:lin ang="5400000" scaled="0"/>
            <a:tileRect/>
          </a:gra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b"/>
          <a:lstStyle/>
          <a:p>
            <a:pPr algn="ctr" defTabSz="294002" eaLnBrk="1" fontAlgn="auto" hangingPunct="1">
              <a:spcAft>
                <a:spcPts val="0"/>
              </a:spcAft>
              <a:defRPr/>
            </a:pPr>
            <a:endParaRPr lang="en-US" sz="219" dirty="0">
              <a:solidFill>
                <a:srgbClr val="00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B57771-019E-FC42-979A-5DD41BB73347}"/>
              </a:ext>
            </a:extLst>
          </p:cNvPr>
          <p:cNvSpPr/>
          <p:nvPr/>
        </p:nvSpPr>
        <p:spPr>
          <a:xfrm>
            <a:off x="1609459" y="537926"/>
            <a:ext cx="5942326" cy="428121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40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58" dirty="0"/>
          </a:p>
        </p:txBody>
      </p:sp>
      <p:sp>
        <p:nvSpPr>
          <p:cNvPr id="18" name="Content Placeholder 1">
            <a:extLst>
              <a:ext uri="{FF2B5EF4-FFF2-40B4-BE49-F238E27FC236}">
                <a16:creationId xmlns:a16="http://schemas.microsoft.com/office/drawing/2014/main" id="{1CB64BB5-B4E2-C647-B634-6D1098E70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5488" y="533991"/>
            <a:ext cx="5793025" cy="1818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288" anchor="ctr"/>
          <a:lstStyle>
            <a:lvl1pPr marL="279400" indent="-222250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92100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00100" indent="-171450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28700" indent="-171450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257300" indent="-171450"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714500" indent="-171450" defTabSz="1879600" fontAlgn="base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171700" indent="-171450" defTabSz="1879600" fontAlgn="base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628900" indent="-171450" defTabSz="1879600" fontAlgn="base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086100" indent="-171450" defTabSz="1879600" fontAlgn="base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Clr>
                <a:srgbClr val="376092"/>
              </a:buClr>
              <a:buSzPct val="90000"/>
            </a:pPr>
            <a:r>
              <a:rPr lang="en-US" altLang="en-US" sz="2000" spc="-16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STILETTO modulates laser intensity and wavelength on a picosecond timescale. Spectrograms show the novel wavelength profiles enabled by this method.</a:t>
            </a:r>
            <a:endParaRPr lang="en-US" altLang="en-US" sz="800" spc="-16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Clr>
                <a:srgbClr val="376092"/>
              </a:buClr>
              <a:buSzPct val="90000"/>
            </a:pPr>
            <a:r>
              <a:rPr lang="en-US" altLang="en-US" sz="1400" b="1" spc="-16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Quick Facts:</a:t>
            </a:r>
          </a:p>
          <a:p>
            <a:pPr marL="171450">
              <a:buClr>
                <a:srgbClr val="FFFF00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en-US" sz="1200" spc="-16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E-field control*: modulate intensity and wavelength </a:t>
            </a:r>
            <a:r>
              <a:rPr lang="en-US" altLang="en-US" sz="1200" i="1" spc="-16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vs.</a:t>
            </a:r>
            <a:r>
              <a:rPr lang="en-US" altLang="en-US" sz="1200" spc="-16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 over 10-1000 </a:t>
            </a:r>
            <a:r>
              <a:rPr lang="en-US" altLang="en-US" sz="1200" spc="-16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</a:t>
            </a:r>
            <a:endParaRPr lang="en-US" altLang="en-US" sz="1200" spc="-16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>
              <a:buClr>
                <a:srgbClr val="FFFF00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en-US" sz="1200" spc="-16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intensity with picosecond resolution (100’s of independent temporal features)</a:t>
            </a:r>
          </a:p>
          <a:p>
            <a:pPr marL="171450">
              <a:buClr>
                <a:srgbClr val="FFFF00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en-US" sz="1200" spc="-16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Create spectrograms (spectrum </a:t>
            </a:r>
            <a:r>
              <a:rPr lang="en-US" altLang="en-US" sz="1200" i="1" spc="-16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vs. </a:t>
            </a:r>
            <a:r>
              <a:rPr lang="en-US" altLang="en-US" sz="1200" spc="-16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time) by time gating with intensity modulation</a:t>
            </a:r>
          </a:p>
          <a:p>
            <a:pPr marL="0" indent="0">
              <a:buClr>
                <a:srgbClr val="FFFF00"/>
              </a:buClr>
              <a:buSzPct val="90000"/>
            </a:pPr>
            <a:r>
              <a:rPr lang="en-US" altLang="en-US" sz="700" spc="-16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* up to an arbitrary phase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FD72CD3-D959-4166-BEAC-864E727F640B}"/>
              </a:ext>
            </a:extLst>
          </p:cNvPr>
          <p:cNvSpPr/>
          <p:nvPr/>
        </p:nvSpPr>
        <p:spPr bwMode="auto">
          <a:xfrm>
            <a:off x="3980111" y="2517656"/>
            <a:ext cx="1742903" cy="20784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1600" dirty="0">
              <a:solidFill>
                <a:srgbClr val="000000"/>
              </a:solidFill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9159DA8-B5EE-4864-A8AD-5CA04B880631}"/>
              </a:ext>
            </a:extLst>
          </p:cNvPr>
          <p:cNvGrpSpPr/>
          <p:nvPr/>
        </p:nvGrpSpPr>
        <p:grpSpPr>
          <a:xfrm>
            <a:off x="1673720" y="3064792"/>
            <a:ext cx="2252682" cy="1542074"/>
            <a:chOff x="1752600" y="3196289"/>
            <a:chExt cx="2252682" cy="1437436"/>
          </a:xfrm>
        </p:grpSpPr>
        <p:pic>
          <p:nvPicPr>
            <p:cNvPr id="67" name="Picture 66" descr="Chart&#10;&#10;Description automatically generated">
              <a:extLst>
                <a:ext uri="{FF2B5EF4-FFF2-40B4-BE49-F238E27FC236}">
                  <a16:creationId xmlns:a16="http://schemas.microsoft.com/office/drawing/2014/main" id="{358BE8E8-B84E-4623-98C7-7ACF3BCE1C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18" b="14357"/>
            <a:stretch/>
          </p:blipFill>
          <p:spPr>
            <a:xfrm>
              <a:off x="1752600" y="3196289"/>
              <a:ext cx="2252682" cy="66159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8" name="Picture 67" descr="Graphical user interface, chart, line chart&#10;&#10;Description automatically generated">
              <a:extLst>
                <a:ext uri="{FF2B5EF4-FFF2-40B4-BE49-F238E27FC236}">
                  <a16:creationId xmlns:a16="http://schemas.microsoft.com/office/drawing/2014/main" id="{D3E32F27-77A4-4654-8151-5359ADF38C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32"/>
            <a:stretch/>
          </p:blipFill>
          <p:spPr>
            <a:xfrm>
              <a:off x="1752601" y="3857694"/>
              <a:ext cx="2251610" cy="776031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110" name="Picture 109">
            <a:extLst>
              <a:ext uri="{FF2B5EF4-FFF2-40B4-BE49-F238E27FC236}">
                <a16:creationId xmlns:a16="http://schemas.microsoft.com/office/drawing/2014/main" id="{F7D65DAA-A7D0-42E3-96B4-9B072984F6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7070" y="2550701"/>
            <a:ext cx="1792319" cy="2078449"/>
          </a:xfrm>
          <a:prstGeom prst="rect">
            <a:avLst/>
          </a:prstGeom>
        </p:spPr>
      </p:pic>
      <p:sp>
        <p:nvSpPr>
          <p:cNvPr id="111" name="Rectangle 110">
            <a:extLst>
              <a:ext uri="{FF2B5EF4-FFF2-40B4-BE49-F238E27FC236}">
                <a16:creationId xmlns:a16="http://schemas.microsoft.com/office/drawing/2014/main" id="{2994DAFC-3443-463D-BD5E-F6CE42A181AB}"/>
              </a:ext>
            </a:extLst>
          </p:cNvPr>
          <p:cNvSpPr/>
          <p:nvPr/>
        </p:nvSpPr>
        <p:spPr bwMode="auto">
          <a:xfrm>
            <a:off x="5802019" y="3176808"/>
            <a:ext cx="1650979" cy="142670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90" name="Picture 89">
            <a:extLst>
              <a:ext uri="{FF2B5EF4-FFF2-40B4-BE49-F238E27FC236}">
                <a16:creationId xmlns:a16="http://schemas.microsoft.com/office/drawing/2014/main" id="{B056CB2F-349C-4EFF-9D6D-0F49FF5481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3176808"/>
            <a:ext cx="1666052" cy="1312365"/>
          </a:xfrm>
          <a:prstGeom prst="rect">
            <a:avLst/>
          </a:prstGeom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81E191DB-7772-4BAE-AA74-1AD2CC154741}"/>
              </a:ext>
            </a:extLst>
          </p:cNvPr>
          <p:cNvSpPr txBox="1"/>
          <p:nvPr/>
        </p:nvSpPr>
        <p:spPr>
          <a:xfrm>
            <a:off x="2097401" y="2510725"/>
            <a:ext cx="1404250" cy="586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Intensity Modulation</a:t>
            </a:r>
            <a:r>
              <a:rPr lang="en-US" b="1" baseline="30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732D366E-E9BD-4A1F-B41D-A5C54683ED4C}"/>
              </a:ext>
            </a:extLst>
          </p:cNvPr>
          <p:cNvSpPr txBox="1"/>
          <p:nvPr/>
        </p:nvSpPr>
        <p:spPr>
          <a:xfrm>
            <a:off x="3915338" y="2203968"/>
            <a:ext cx="1875862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Complex Chirps</a:t>
            </a:r>
            <a:r>
              <a:rPr lang="en-US" b="1" baseline="30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E10D4B7-FDB3-47C5-B998-2CCCE6833FDD}"/>
              </a:ext>
            </a:extLst>
          </p:cNvPr>
          <p:cNvSpPr txBox="1"/>
          <p:nvPr/>
        </p:nvSpPr>
        <p:spPr>
          <a:xfrm>
            <a:off x="5925744" y="2383300"/>
            <a:ext cx="1404250" cy="834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Multiple synced waveforms</a:t>
            </a:r>
            <a:r>
              <a:rPr lang="en-US" b="1" baseline="30000" dirty="0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120" name="Picture 119">
            <a:extLst>
              <a:ext uri="{FF2B5EF4-FFF2-40B4-BE49-F238E27FC236}">
                <a16:creationId xmlns:a16="http://schemas.microsoft.com/office/drawing/2014/main" id="{1CBD3550-5F87-48A2-9282-FD288CB8D3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67" y="361950"/>
            <a:ext cx="1491431" cy="1118573"/>
          </a:xfrm>
          <a:prstGeom prst="rect">
            <a:avLst/>
          </a:prstGeom>
        </p:spPr>
      </p:pic>
      <p:pic>
        <p:nvPicPr>
          <p:cNvPr id="121" name="Picture 120">
            <a:extLst>
              <a:ext uri="{FF2B5EF4-FFF2-40B4-BE49-F238E27FC236}">
                <a16:creationId xmlns:a16="http://schemas.microsoft.com/office/drawing/2014/main" id="{6A7297E4-8CC4-4275-B37C-E75D18EC9B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177" y="1496894"/>
            <a:ext cx="1491431" cy="1118573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D5F40E06-255F-460E-8A4E-1E90ACF789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976" y="2635492"/>
            <a:ext cx="1489422" cy="1117067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A995C294-349D-4488-A6F1-9ADA5668795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389" y="3767730"/>
            <a:ext cx="1495009" cy="1121257"/>
          </a:xfrm>
          <a:prstGeom prst="rect">
            <a:avLst/>
          </a:prstGeom>
        </p:spPr>
      </p:pic>
      <p:pic>
        <p:nvPicPr>
          <p:cNvPr id="125" name="Picture 124">
            <a:extLst>
              <a:ext uri="{FF2B5EF4-FFF2-40B4-BE49-F238E27FC236}">
                <a16:creationId xmlns:a16="http://schemas.microsoft.com/office/drawing/2014/main" id="{879DF5F6-AB57-45A6-B05C-6DEC8CA3E1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86993" y="1504950"/>
            <a:ext cx="1502527" cy="1126895"/>
          </a:xfrm>
          <a:prstGeom prst="rect">
            <a:avLst/>
          </a:prstGeom>
        </p:spPr>
      </p:pic>
      <p:pic>
        <p:nvPicPr>
          <p:cNvPr id="127" name="Picture 126">
            <a:extLst>
              <a:ext uri="{FF2B5EF4-FFF2-40B4-BE49-F238E27FC236}">
                <a16:creationId xmlns:a16="http://schemas.microsoft.com/office/drawing/2014/main" id="{FA586901-8E6D-42A6-A450-8FD2410BA6C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83443" y="355600"/>
            <a:ext cx="1502528" cy="1126896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FF4FD6DC-33A1-4A37-827B-FC3F60CFCC4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591796" y="2647950"/>
            <a:ext cx="1494175" cy="1120631"/>
          </a:xfrm>
          <a:prstGeom prst="rect">
            <a:avLst/>
          </a:prstGeom>
        </p:spPr>
      </p:pic>
      <p:pic>
        <p:nvPicPr>
          <p:cNvPr id="129" name="Picture 128">
            <a:extLst>
              <a:ext uri="{FF2B5EF4-FFF2-40B4-BE49-F238E27FC236}">
                <a16:creationId xmlns:a16="http://schemas.microsoft.com/office/drawing/2014/main" id="{A077FC6B-08DA-49AC-B6A9-D7884C51FC6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95153" y="3778250"/>
            <a:ext cx="1494175" cy="1120632"/>
          </a:xfrm>
          <a:prstGeom prst="rect">
            <a:avLst/>
          </a:prstGeom>
        </p:spPr>
      </p:pic>
      <p:sp>
        <p:nvSpPr>
          <p:cNvPr id="130" name="TextBox 129">
            <a:extLst>
              <a:ext uri="{FF2B5EF4-FFF2-40B4-BE49-F238E27FC236}">
                <a16:creationId xmlns:a16="http://schemas.microsoft.com/office/drawing/2014/main" id="{28AF96FE-9CA2-4A4A-A8D8-C1DA3F838133}"/>
              </a:ext>
            </a:extLst>
          </p:cNvPr>
          <p:cNvSpPr txBox="1"/>
          <p:nvPr/>
        </p:nvSpPr>
        <p:spPr>
          <a:xfrm>
            <a:off x="7579299" y="3788589"/>
            <a:ext cx="149000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solidFill>
                  <a:schemeClr val="bg1"/>
                </a:solidFill>
              </a:rPr>
              <a:t>References</a:t>
            </a:r>
          </a:p>
          <a:p>
            <a:r>
              <a:rPr lang="en-US" sz="400" dirty="0">
                <a:solidFill>
                  <a:schemeClr val="bg1"/>
                </a:solidFill>
              </a:rPr>
              <a:t>1) DE Mittelberger, R Muir, D Perlmutter, J Heebner, “Programmable, direct space-to-time picosecond resolution pulse shaper with nanosecond record,” Optics Letters 46 (8), 1832-1835</a:t>
            </a:r>
          </a:p>
          <a:p>
            <a:r>
              <a:rPr lang="en-US" sz="400" dirty="0">
                <a:solidFill>
                  <a:schemeClr val="bg1"/>
                </a:solidFill>
              </a:rPr>
              <a:t>2) DE Mittelberger, RD Muir, JE Heebner, “Dynamic wavelength control of laser pulse profiles at picosecond to nanosecond timescales,” Optics Express 30 (2), 1875-1884 (2022)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8DC86E5-EE23-470E-AF5F-FAE9D489D14E}"/>
              </a:ext>
            </a:extLst>
          </p:cNvPr>
          <p:cNvSpPr txBox="1"/>
          <p:nvPr/>
        </p:nvSpPr>
        <p:spPr>
          <a:xfrm>
            <a:off x="1828801" y="4577284"/>
            <a:ext cx="19089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Verified by cross-correlation</a:t>
            </a:r>
            <a:endParaRPr lang="en-US" sz="1000" b="1" baseline="30000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41577B-D1AA-4211-95FD-5F0B0AE8A87A}"/>
              </a:ext>
            </a:extLst>
          </p:cNvPr>
          <p:cNvSpPr txBox="1"/>
          <p:nvPr/>
        </p:nvSpPr>
        <p:spPr>
          <a:xfrm>
            <a:off x="4271426" y="4577284"/>
            <a:ext cx="28151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Verified by self-gated spectrograms</a:t>
            </a:r>
            <a:endParaRPr lang="en-US" sz="1000" b="1" baseline="300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AB32C7-1620-4FC6-99A5-11A72970737E}"/>
              </a:ext>
            </a:extLst>
          </p:cNvPr>
          <p:cNvSpPr txBox="1"/>
          <p:nvPr/>
        </p:nvSpPr>
        <p:spPr>
          <a:xfrm>
            <a:off x="7086600" y="4894104"/>
            <a:ext cx="11961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LLNL-POST-831352</a:t>
            </a:r>
            <a:r>
              <a:rPr lang="en-US" sz="5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7804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5_PPT_UNC_DS_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 bwMode="auto">
        <a:gradFill flip="none" rotWithShape="1">
          <a:gsLst>
            <a:gs pos="0">
              <a:schemeClr val="bg1">
                <a:lumMod val="65000"/>
                <a:tint val="66000"/>
                <a:satMod val="160000"/>
              </a:schemeClr>
            </a:gs>
            <a:gs pos="50000">
              <a:schemeClr val="bg1">
                <a:lumMod val="65000"/>
                <a:tint val="44500"/>
                <a:satMod val="160000"/>
              </a:schemeClr>
            </a:gs>
            <a:gs pos="100000">
              <a:schemeClr val="bg1">
                <a:lumMod val="65000"/>
                <a:tint val="23500"/>
                <a:satMod val="160000"/>
              </a:schemeClr>
            </a:gs>
          </a:gsLst>
          <a:lin ang="16200000" scaled="1"/>
          <a:tileRect/>
        </a:gradFill>
        <a:ln>
          <a:solidFill>
            <a:schemeClr val="accent1">
              <a:lumMod val="75000"/>
            </a:schemeClr>
          </a:solidFill>
          <a:headEnd/>
          <a:tailEnd/>
        </a:ln>
      </a:spPr>
      <a:bodyPr rtlCol="0" anchor="b">
        <a:prstTxWarp prst="textNoShape">
          <a:avLst/>
        </a:prstTxWarp>
      </a:bodyPr>
      <a:lstStyle>
        <a:defPPr algn="ctr">
          <a:spcBef>
            <a:spcPct val="0"/>
          </a:spcBef>
          <a:defRPr sz="1600" dirty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 w="28575" cmpd="sng">
          <a:solidFill>
            <a:schemeClr val="accent1">
              <a:lumMod val="75000"/>
            </a:schemeClr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st" id="{152BC115-FB7C-0348-9918-79AFD223B50E}" vid="{FFB4DA9F-EA1F-FA45-9473-5F48F67EB2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BD6501AFDF694B829C9B52C860F987" ma:contentTypeVersion="8" ma:contentTypeDescription="Create a new document." ma:contentTypeScope="" ma:versionID="76df0692ea7e4d70b5ef703593cdc249">
  <xsd:schema xmlns:xsd="http://www.w3.org/2001/XMLSchema" xmlns:xs="http://www.w3.org/2001/XMLSchema" xmlns:p="http://schemas.microsoft.com/office/2006/metadata/properties" xmlns:ns2="89c6b2a8-5313-4d1e-8503-773b5cc8d60a" targetNamespace="http://schemas.microsoft.com/office/2006/metadata/properties" ma:root="true" ma:fieldsID="f8d46f3fa6c116a7a1b879629287916b" ns2:_="">
    <xsd:import namespace="89c6b2a8-5313-4d1e-8503-773b5cc8d6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c6b2a8-5313-4d1e-8503-773b5cc8d6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D6C872-33AE-4428-A445-02D429ABAA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AC03E9-18B8-44A0-B886-FF1B463452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c6b2a8-5313-4d1e-8503-773b5cc8d6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585A54-E3AA-4A7C-A2A0-799FD7C7FFF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ppt_2.0_16x9</Template>
  <TotalTime>61</TotalTime>
  <Words>192</Words>
  <Application>Microsoft Office PowerPoint</Application>
  <PresentationFormat>On-screen Show (16:9)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Lucida Grande</vt:lpstr>
      <vt:lpstr>Wingdings</vt:lpstr>
      <vt:lpstr>Wingdings 2</vt:lpstr>
      <vt:lpstr>2015_PPT_UNC_DS_V2</vt:lpstr>
      <vt:lpstr>Dynamic Wavelength Encoding with STILETTO: enabling arbitrary, programmable intensity and wavelength vs.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1 — Main Title [54 pt Calibri Bold] 2 Columns flanking finding. Columns can use existing 16x9 ppt presentation .jpg exports for drilldown info</dc:title>
  <dc:creator>Camarillo, Sarah</dc:creator>
  <cp:lastModifiedBy>Mittelberger, Daniel E.</cp:lastModifiedBy>
  <cp:revision>8</cp:revision>
  <cp:lastPrinted>2015-07-27T18:49:14Z</cp:lastPrinted>
  <dcterms:created xsi:type="dcterms:W3CDTF">2022-01-18T21:24:57Z</dcterms:created>
  <dcterms:modified xsi:type="dcterms:W3CDTF">2022-02-01T17:03:30Z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0x01010016BD6501AFDF694B829C9B52C860F987</vt:lpwstr>
  </property>
</Properties>
</file>