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51206400" cy="36009263"/>
  <p:notesSz cx="6858000" cy="9144000"/>
  <p:defaultTextStyle>
    <a:defPPr>
      <a:defRPr lang="en-US"/>
    </a:defPPr>
    <a:lvl1pPr marL="0" algn="l" defTabSz="2697480" rtl="0" eaLnBrk="1" latinLnBrk="0" hangingPunct="1">
      <a:defRPr sz="10600" kern="1200">
        <a:solidFill>
          <a:schemeClr val="tx1"/>
        </a:solidFill>
        <a:latin typeface="+mn-lt"/>
        <a:ea typeface="+mn-ea"/>
        <a:cs typeface="+mn-cs"/>
      </a:defRPr>
    </a:lvl1pPr>
    <a:lvl2pPr marL="2697480" algn="l" defTabSz="2697480" rtl="0" eaLnBrk="1" latinLnBrk="0" hangingPunct="1">
      <a:defRPr sz="10600" kern="1200">
        <a:solidFill>
          <a:schemeClr val="tx1"/>
        </a:solidFill>
        <a:latin typeface="+mn-lt"/>
        <a:ea typeface="+mn-ea"/>
        <a:cs typeface="+mn-cs"/>
      </a:defRPr>
    </a:lvl2pPr>
    <a:lvl3pPr marL="5394960" algn="l" defTabSz="2697480" rtl="0" eaLnBrk="1" latinLnBrk="0" hangingPunct="1">
      <a:defRPr sz="10600" kern="1200">
        <a:solidFill>
          <a:schemeClr val="tx1"/>
        </a:solidFill>
        <a:latin typeface="+mn-lt"/>
        <a:ea typeface="+mn-ea"/>
        <a:cs typeface="+mn-cs"/>
      </a:defRPr>
    </a:lvl3pPr>
    <a:lvl4pPr marL="8092440" algn="l" defTabSz="2697480" rtl="0" eaLnBrk="1" latinLnBrk="0" hangingPunct="1">
      <a:defRPr sz="10600" kern="1200">
        <a:solidFill>
          <a:schemeClr val="tx1"/>
        </a:solidFill>
        <a:latin typeface="+mn-lt"/>
        <a:ea typeface="+mn-ea"/>
        <a:cs typeface="+mn-cs"/>
      </a:defRPr>
    </a:lvl4pPr>
    <a:lvl5pPr marL="10789920" algn="l" defTabSz="2697480" rtl="0" eaLnBrk="1" latinLnBrk="0" hangingPunct="1">
      <a:defRPr sz="10600" kern="1200">
        <a:solidFill>
          <a:schemeClr val="tx1"/>
        </a:solidFill>
        <a:latin typeface="+mn-lt"/>
        <a:ea typeface="+mn-ea"/>
        <a:cs typeface="+mn-cs"/>
      </a:defRPr>
    </a:lvl5pPr>
    <a:lvl6pPr marL="13487400" algn="l" defTabSz="2697480" rtl="0" eaLnBrk="1" latinLnBrk="0" hangingPunct="1">
      <a:defRPr sz="10600" kern="1200">
        <a:solidFill>
          <a:schemeClr val="tx1"/>
        </a:solidFill>
        <a:latin typeface="+mn-lt"/>
        <a:ea typeface="+mn-ea"/>
        <a:cs typeface="+mn-cs"/>
      </a:defRPr>
    </a:lvl6pPr>
    <a:lvl7pPr marL="16184880" algn="l" defTabSz="2697480" rtl="0" eaLnBrk="1" latinLnBrk="0" hangingPunct="1">
      <a:defRPr sz="10600" kern="1200">
        <a:solidFill>
          <a:schemeClr val="tx1"/>
        </a:solidFill>
        <a:latin typeface="+mn-lt"/>
        <a:ea typeface="+mn-ea"/>
        <a:cs typeface="+mn-cs"/>
      </a:defRPr>
    </a:lvl7pPr>
    <a:lvl8pPr marL="18882360" algn="l" defTabSz="2697480" rtl="0" eaLnBrk="1" latinLnBrk="0" hangingPunct="1">
      <a:defRPr sz="10600" kern="1200">
        <a:solidFill>
          <a:schemeClr val="tx1"/>
        </a:solidFill>
        <a:latin typeface="+mn-lt"/>
        <a:ea typeface="+mn-ea"/>
        <a:cs typeface="+mn-cs"/>
      </a:defRPr>
    </a:lvl8pPr>
    <a:lvl9pPr marL="21579840" algn="l" defTabSz="2697480" rtl="0" eaLnBrk="1" latinLnBrk="0" hangingPunct="1">
      <a:defRPr sz="10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2">
          <p15:clr>
            <a:srgbClr val="A4A3A4"/>
          </p15:clr>
        </p15:guide>
        <p15:guide id="2" pos="161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2E52"/>
    <a:srgbClr val="FFEA00"/>
    <a:srgbClr val="DD0788"/>
    <a:srgbClr val="192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573" autoAdjust="0"/>
  </p:normalViewPr>
  <p:slideViewPr>
    <p:cSldViewPr snapToGrid="0" snapToObjects="1">
      <p:cViewPr>
        <p:scale>
          <a:sx n="28" d="100"/>
          <a:sy n="28" d="100"/>
        </p:scale>
        <p:origin x="2664" y="432"/>
      </p:cViewPr>
      <p:guideLst>
        <p:guide orient="horz" pos="11342"/>
        <p:guide pos="161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11186213"/>
            <a:ext cx="43525440" cy="77186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0" y="20405249"/>
            <a:ext cx="35844480" cy="92023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69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394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092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78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48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184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882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579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86CB-F918-524A-940B-02BE645E4158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28C7-D43A-BC41-A4CB-23101E9E2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00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86CB-F918-524A-940B-02BE645E4158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28C7-D43A-BC41-A4CB-23101E9E2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3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124640" y="1442042"/>
            <a:ext cx="11521440" cy="307245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60320" y="1442042"/>
            <a:ext cx="33710880" cy="307245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86CB-F918-524A-940B-02BE645E4158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28C7-D43A-BC41-A4CB-23101E9E2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87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86CB-F918-524A-940B-02BE645E4158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28C7-D43A-BC41-A4CB-23101E9E2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52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3" y="23139289"/>
            <a:ext cx="43525440" cy="7151840"/>
          </a:xfrm>
        </p:spPr>
        <p:txBody>
          <a:bodyPr anchor="t"/>
          <a:lstStyle>
            <a:lvl1pPr algn="l">
              <a:defRPr sz="2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3" y="15262264"/>
            <a:ext cx="43525440" cy="7877024"/>
          </a:xfrm>
        </p:spPr>
        <p:txBody>
          <a:bodyPr anchor="b"/>
          <a:lstStyle>
            <a:lvl1pPr marL="0" indent="0">
              <a:buNone/>
              <a:defRPr sz="11800">
                <a:solidFill>
                  <a:schemeClr val="tx1">
                    <a:tint val="75000"/>
                  </a:schemeClr>
                </a:solidFill>
              </a:defRPr>
            </a:lvl1pPr>
            <a:lvl2pPr marL="2697480" indent="0">
              <a:buNone/>
              <a:defRPr sz="10600">
                <a:solidFill>
                  <a:schemeClr val="tx1">
                    <a:tint val="75000"/>
                  </a:schemeClr>
                </a:solidFill>
              </a:defRPr>
            </a:lvl2pPr>
            <a:lvl3pPr marL="5394960" indent="0">
              <a:buNone/>
              <a:defRPr sz="9400">
                <a:solidFill>
                  <a:schemeClr val="tx1">
                    <a:tint val="75000"/>
                  </a:schemeClr>
                </a:solidFill>
              </a:defRPr>
            </a:lvl3pPr>
            <a:lvl4pPr marL="8092440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4pPr>
            <a:lvl5pPr marL="10789920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5pPr>
            <a:lvl6pPr marL="13487400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6pPr>
            <a:lvl7pPr marL="16184880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7pPr>
            <a:lvl8pPr marL="18882360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8pPr>
            <a:lvl9pPr marL="21579840" indent="0">
              <a:buNone/>
              <a:defRPr sz="8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86CB-F918-524A-940B-02BE645E4158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28C7-D43A-BC41-A4CB-23101E9E2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9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0320" y="8402164"/>
            <a:ext cx="22616160" cy="23764449"/>
          </a:xfrm>
        </p:spPr>
        <p:txBody>
          <a:bodyPr/>
          <a:lstStyle>
            <a:lvl1pPr>
              <a:defRPr sz="16500"/>
            </a:lvl1pPr>
            <a:lvl2pPr>
              <a:defRPr sz="14200"/>
            </a:lvl2pPr>
            <a:lvl3pPr>
              <a:defRPr sz="11800"/>
            </a:lvl3pPr>
            <a:lvl4pPr>
              <a:defRPr sz="10600"/>
            </a:lvl4pPr>
            <a:lvl5pPr>
              <a:defRPr sz="10600"/>
            </a:lvl5pPr>
            <a:lvl6pPr>
              <a:defRPr sz="10600"/>
            </a:lvl6pPr>
            <a:lvl7pPr>
              <a:defRPr sz="10600"/>
            </a:lvl7pPr>
            <a:lvl8pPr>
              <a:defRPr sz="10600"/>
            </a:lvl8pPr>
            <a:lvl9pPr>
              <a:defRPr sz="10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29920" y="8402164"/>
            <a:ext cx="22616160" cy="23764449"/>
          </a:xfrm>
        </p:spPr>
        <p:txBody>
          <a:bodyPr/>
          <a:lstStyle>
            <a:lvl1pPr>
              <a:defRPr sz="16500"/>
            </a:lvl1pPr>
            <a:lvl2pPr>
              <a:defRPr sz="14200"/>
            </a:lvl2pPr>
            <a:lvl3pPr>
              <a:defRPr sz="11800"/>
            </a:lvl3pPr>
            <a:lvl4pPr>
              <a:defRPr sz="10600"/>
            </a:lvl4pPr>
            <a:lvl5pPr>
              <a:defRPr sz="10600"/>
            </a:lvl5pPr>
            <a:lvl6pPr>
              <a:defRPr sz="10600"/>
            </a:lvl6pPr>
            <a:lvl7pPr>
              <a:defRPr sz="10600"/>
            </a:lvl7pPr>
            <a:lvl8pPr>
              <a:defRPr sz="10600"/>
            </a:lvl8pPr>
            <a:lvl9pPr>
              <a:defRPr sz="10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86CB-F918-524A-940B-02BE645E4158}" type="datetimeFigureOut">
              <a:rPr lang="en-US" smtClean="0"/>
              <a:t>11/1/21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28C7-D43A-BC41-A4CB-23101E9E2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3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1" y="8060410"/>
            <a:ext cx="22625053" cy="3359195"/>
          </a:xfrm>
        </p:spPr>
        <p:txBody>
          <a:bodyPr anchor="b"/>
          <a:lstStyle>
            <a:lvl1pPr marL="0" indent="0">
              <a:buNone/>
              <a:defRPr sz="14200" b="1"/>
            </a:lvl1pPr>
            <a:lvl2pPr marL="2697480" indent="0">
              <a:buNone/>
              <a:defRPr sz="11800" b="1"/>
            </a:lvl2pPr>
            <a:lvl3pPr marL="5394960" indent="0">
              <a:buNone/>
              <a:defRPr sz="10600" b="1"/>
            </a:lvl3pPr>
            <a:lvl4pPr marL="8092440" indent="0">
              <a:buNone/>
              <a:defRPr sz="9400" b="1"/>
            </a:lvl4pPr>
            <a:lvl5pPr marL="10789920" indent="0">
              <a:buNone/>
              <a:defRPr sz="9400" b="1"/>
            </a:lvl5pPr>
            <a:lvl6pPr marL="13487400" indent="0">
              <a:buNone/>
              <a:defRPr sz="9400" b="1"/>
            </a:lvl6pPr>
            <a:lvl7pPr marL="16184880" indent="0">
              <a:buNone/>
              <a:defRPr sz="9400" b="1"/>
            </a:lvl7pPr>
            <a:lvl8pPr marL="18882360" indent="0">
              <a:buNone/>
              <a:defRPr sz="9400" b="1"/>
            </a:lvl8pPr>
            <a:lvl9pPr marL="21579840" indent="0">
              <a:buNone/>
              <a:defRPr sz="9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1" y="11419605"/>
            <a:ext cx="22625053" cy="20747006"/>
          </a:xfrm>
        </p:spPr>
        <p:txBody>
          <a:bodyPr/>
          <a:lstStyle>
            <a:lvl1pPr>
              <a:defRPr sz="14200"/>
            </a:lvl1pPr>
            <a:lvl2pPr>
              <a:defRPr sz="11800"/>
            </a:lvl2pPr>
            <a:lvl3pPr>
              <a:defRPr sz="106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143" y="8060410"/>
            <a:ext cx="22633940" cy="3359195"/>
          </a:xfrm>
        </p:spPr>
        <p:txBody>
          <a:bodyPr anchor="b"/>
          <a:lstStyle>
            <a:lvl1pPr marL="0" indent="0">
              <a:buNone/>
              <a:defRPr sz="14200" b="1"/>
            </a:lvl1pPr>
            <a:lvl2pPr marL="2697480" indent="0">
              <a:buNone/>
              <a:defRPr sz="11800" b="1"/>
            </a:lvl2pPr>
            <a:lvl3pPr marL="5394960" indent="0">
              <a:buNone/>
              <a:defRPr sz="10600" b="1"/>
            </a:lvl3pPr>
            <a:lvl4pPr marL="8092440" indent="0">
              <a:buNone/>
              <a:defRPr sz="9400" b="1"/>
            </a:lvl4pPr>
            <a:lvl5pPr marL="10789920" indent="0">
              <a:buNone/>
              <a:defRPr sz="9400" b="1"/>
            </a:lvl5pPr>
            <a:lvl6pPr marL="13487400" indent="0">
              <a:buNone/>
              <a:defRPr sz="9400" b="1"/>
            </a:lvl6pPr>
            <a:lvl7pPr marL="16184880" indent="0">
              <a:buNone/>
              <a:defRPr sz="9400" b="1"/>
            </a:lvl7pPr>
            <a:lvl8pPr marL="18882360" indent="0">
              <a:buNone/>
              <a:defRPr sz="9400" b="1"/>
            </a:lvl8pPr>
            <a:lvl9pPr marL="21579840" indent="0">
              <a:buNone/>
              <a:defRPr sz="9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43" y="11419605"/>
            <a:ext cx="22633940" cy="20747006"/>
          </a:xfrm>
        </p:spPr>
        <p:txBody>
          <a:bodyPr/>
          <a:lstStyle>
            <a:lvl1pPr>
              <a:defRPr sz="14200"/>
            </a:lvl1pPr>
            <a:lvl2pPr>
              <a:defRPr sz="11800"/>
            </a:lvl2pPr>
            <a:lvl3pPr>
              <a:defRPr sz="10600"/>
            </a:lvl3pPr>
            <a:lvl4pPr>
              <a:defRPr sz="9400"/>
            </a:lvl4pPr>
            <a:lvl5pPr>
              <a:defRPr sz="9400"/>
            </a:lvl5pPr>
            <a:lvl6pPr>
              <a:defRPr sz="9400"/>
            </a:lvl6pPr>
            <a:lvl7pPr>
              <a:defRPr sz="9400"/>
            </a:lvl7pPr>
            <a:lvl8pPr>
              <a:defRPr sz="9400"/>
            </a:lvl8pPr>
            <a:lvl9pPr>
              <a:defRPr sz="9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86CB-F918-524A-940B-02BE645E4158}" type="datetimeFigureOut">
              <a:rPr lang="en-US" smtClean="0"/>
              <a:t>11/1/21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28C7-D43A-BC41-A4CB-23101E9E2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1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86CB-F918-524A-940B-02BE645E4158}" type="datetimeFigureOut">
              <a:rPr lang="en-US" smtClean="0"/>
              <a:t>11/1/21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28C7-D43A-BC41-A4CB-23101E9E2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88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86CB-F918-524A-940B-02BE645E4158}" type="datetimeFigureOut">
              <a:rPr lang="en-US" smtClean="0"/>
              <a:t>11/1/21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28C7-D43A-BC41-A4CB-23101E9E2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5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4" y="1433702"/>
            <a:ext cx="16846553" cy="6101570"/>
          </a:xfrm>
        </p:spPr>
        <p:txBody>
          <a:bodyPr anchor="b"/>
          <a:lstStyle>
            <a:lvl1pPr algn="l">
              <a:defRPr sz="1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80" y="1433705"/>
            <a:ext cx="28625800" cy="30732908"/>
          </a:xfrm>
        </p:spPr>
        <p:txBody>
          <a:bodyPr/>
          <a:lstStyle>
            <a:lvl1pPr>
              <a:defRPr sz="18900"/>
            </a:lvl1pPr>
            <a:lvl2pPr>
              <a:defRPr sz="16500"/>
            </a:lvl2pPr>
            <a:lvl3pPr>
              <a:defRPr sz="14200"/>
            </a:lvl3pPr>
            <a:lvl4pPr>
              <a:defRPr sz="11800"/>
            </a:lvl4pPr>
            <a:lvl5pPr>
              <a:defRPr sz="11800"/>
            </a:lvl5pPr>
            <a:lvl6pPr>
              <a:defRPr sz="11800"/>
            </a:lvl6pPr>
            <a:lvl7pPr>
              <a:defRPr sz="11800"/>
            </a:lvl7pPr>
            <a:lvl8pPr>
              <a:defRPr sz="11800"/>
            </a:lvl8pPr>
            <a:lvl9pPr>
              <a:defRPr sz="1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4" y="7535275"/>
            <a:ext cx="16846553" cy="24631339"/>
          </a:xfrm>
        </p:spPr>
        <p:txBody>
          <a:bodyPr/>
          <a:lstStyle>
            <a:lvl1pPr marL="0" indent="0">
              <a:buNone/>
              <a:defRPr sz="8300"/>
            </a:lvl1pPr>
            <a:lvl2pPr marL="2697480" indent="0">
              <a:buNone/>
              <a:defRPr sz="7100"/>
            </a:lvl2pPr>
            <a:lvl3pPr marL="5394960" indent="0">
              <a:buNone/>
              <a:defRPr sz="5900"/>
            </a:lvl3pPr>
            <a:lvl4pPr marL="8092440" indent="0">
              <a:buNone/>
              <a:defRPr sz="5300"/>
            </a:lvl4pPr>
            <a:lvl5pPr marL="10789920" indent="0">
              <a:buNone/>
              <a:defRPr sz="5300"/>
            </a:lvl5pPr>
            <a:lvl6pPr marL="13487400" indent="0">
              <a:buNone/>
              <a:defRPr sz="5300"/>
            </a:lvl6pPr>
            <a:lvl7pPr marL="16184880" indent="0">
              <a:buNone/>
              <a:defRPr sz="5300"/>
            </a:lvl7pPr>
            <a:lvl8pPr marL="18882360" indent="0">
              <a:buNone/>
              <a:defRPr sz="5300"/>
            </a:lvl8pPr>
            <a:lvl9pPr marL="21579840" indent="0">
              <a:buNone/>
              <a:defRPr sz="5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86CB-F918-524A-940B-02BE645E4158}" type="datetimeFigureOut">
              <a:rPr lang="en-US" smtClean="0"/>
              <a:t>11/1/21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28C7-D43A-BC41-A4CB-23101E9E2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64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813" y="25206484"/>
            <a:ext cx="30723840" cy="2975768"/>
          </a:xfrm>
        </p:spPr>
        <p:txBody>
          <a:bodyPr anchor="b"/>
          <a:lstStyle>
            <a:lvl1pPr algn="l">
              <a:defRPr sz="1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813" y="3217495"/>
            <a:ext cx="30723840" cy="21605558"/>
          </a:xfrm>
        </p:spPr>
        <p:txBody>
          <a:bodyPr/>
          <a:lstStyle>
            <a:lvl1pPr marL="0" indent="0">
              <a:buNone/>
              <a:defRPr sz="18900"/>
            </a:lvl1pPr>
            <a:lvl2pPr marL="2697480" indent="0">
              <a:buNone/>
              <a:defRPr sz="16500"/>
            </a:lvl2pPr>
            <a:lvl3pPr marL="5394960" indent="0">
              <a:buNone/>
              <a:defRPr sz="14200"/>
            </a:lvl3pPr>
            <a:lvl4pPr marL="8092440" indent="0">
              <a:buNone/>
              <a:defRPr sz="11800"/>
            </a:lvl4pPr>
            <a:lvl5pPr marL="10789920" indent="0">
              <a:buNone/>
              <a:defRPr sz="11800"/>
            </a:lvl5pPr>
            <a:lvl6pPr marL="13487400" indent="0">
              <a:buNone/>
              <a:defRPr sz="11800"/>
            </a:lvl6pPr>
            <a:lvl7pPr marL="16184880" indent="0">
              <a:buNone/>
              <a:defRPr sz="11800"/>
            </a:lvl7pPr>
            <a:lvl8pPr marL="18882360" indent="0">
              <a:buNone/>
              <a:defRPr sz="11800"/>
            </a:lvl8pPr>
            <a:lvl9pPr marL="21579840" indent="0">
              <a:buNone/>
              <a:defRPr sz="1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813" y="28182252"/>
            <a:ext cx="30723840" cy="4226085"/>
          </a:xfrm>
        </p:spPr>
        <p:txBody>
          <a:bodyPr/>
          <a:lstStyle>
            <a:lvl1pPr marL="0" indent="0">
              <a:buNone/>
              <a:defRPr sz="8300"/>
            </a:lvl1pPr>
            <a:lvl2pPr marL="2697480" indent="0">
              <a:buNone/>
              <a:defRPr sz="7100"/>
            </a:lvl2pPr>
            <a:lvl3pPr marL="5394960" indent="0">
              <a:buNone/>
              <a:defRPr sz="5900"/>
            </a:lvl3pPr>
            <a:lvl4pPr marL="8092440" indent="0">
              <a:buNone/>
              <a:defRPr sz="5300"/>
            </a:lvl4pPr>
            <a:lvl5pPr marL="10789920" indent="0">
              <a:buNone/>
              <a:defRPr sz="5300"/>
            </a:lvl5pPr>
            <a:lvl6pPr marL="13487400" indent="0">
              <a:buNone/>
              <a:defRPr sz="5300"/>
            </a:lvl6pPr>
            <a:lvl7pPr marL="16184880" indent="0">
              <a:buNone/>
              <a:defRPr sz="5300"/>
            </a:lvl7pPr>
            <a:lvl8pPr marL="18882360" indent="0">
              <a:buNone/>
              <a:defRPr sz="5300"/>
            </a:lvl8pPr>
            <a:lvl9pPr marL="21579840" indent="0">
              <a:buNone/>
              <a:defRPr sz="5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86CB-F918-524A-940B-02BE645E4158}" type="datetimeFigureOut">
              <a:rPr lang="en-US" smtClean="0"/>
              <a:t>11/1/21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28C7-D43A-BC41-A4CB-23101E9E2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60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0320" y="1442040"/>
            <a:ext cx="46085760" cy="6001544"/>
          </a:xfrm>
          <a:prstGeom prst="rect">
            <a:avLst/>
          </a:prstGeom>
        </p:spPr>
        <p:txBody>
          <a:bodyPr vert="horz" lIns="539496" tIns="269748" rIns="539496" bIns="26974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8402164"/>
            <a:ext cx="46085760" cy="23764449"/>
          </a:xfrm>
          <a:prstGeom prst="rect">
            <a:avLst/>
          </a:prstGeom>
        </p:spPr>
        <p:txBody>
          <a:bodyPr vert="horz" lIns="539496" tIns="269748" rIns="539496" bIns="26974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320" y="33375255"/>
            <a:ext cx="11948160" cy="1917160"/>
          </a:xfrm>
          <a:prstGeom prst="rect">
            <a:avLst/>
          </a:prstGeom>
        </p:spPr>
        <p:txBody>
          <a:bodyPr vert="horz" lIns="539496" tIns="269748" rIns="539496" bIns="269748" rtlCol="0" anchor="ctr"/>
          <a:lstStyle>
            <a:lvl1pPr algn="l">
              <a:defRPr sz="7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486CB-F918-524A-940B-02BE645E4158}" type="datetimeFigureOut">
              <a:rPr lang="en-US" smtClean="0"/>
              <a:t>11/1/21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520" y="33375255"/>
            <a:ext cx="16215360" cy="1917160"/>
          </a:xfrm>
          <a:prstGeom prst="rect">
            <a:avLst/>
          </a:prstGeom>
        </p:spPr>
        <p:txBody>
          <a:bodyPr vert="horz" lIns="539496" tIns="269748" rIns="539496" bIns="269748" rtlCol="0" anchor="ctr"/>
          <a:lstStyle>
            <a:lvl1pPr algn="ctr">
              <a:defRPr sz="7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920" y="33375255"/>
            <a:ext cx="11948160" cy="1917160"/>
          </a:xfrm>
          <a:prstGeom prst="rect">
            <a:avLst/>
          </a:prstGeom>
        </p:spPr>
        <p:txBody>
          <a:bodyPr vert="horz" lIns="539496" tIns="269748" rIns="539496" bIns="269748" rtlCol="0" anchor="ctr"/>
          <a:lstStyle>
            <a:lvl1pPr algn="r">
              <a:defRPr sz="7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628C7-D43A-BC41-A4CB-23101E9E2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5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697480" rtl="0" eaLnBrk="1" latinLnBrk="0" hangingPunct="1">
        <a:spcBef>
          <a:spcPct val="0"/>
        </a:spcBef>
        <a:buNone/>
        <a:defRPr sz="2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3110" indent="-2023110" algn="l" defTabSz="2697480" rtl="0" eaLnBrk="1" latinLnBrk="0" hangingPunct="1">
        <a:spcBef>
          <a:spcPct val="20000"/>
        </a:spcBef>
        <a:buFont typeface="Arial"/>
        <a:buChar char="•"/>
        <a:defRPr sz="18900" kern="1200">
          <a:solidFill>
            <a:schemeClr val="tx1"/>
          </a:solidFill>
          <a:latin typeface="+mn-lt"/>
          <a:ea typeface="+mn-ea"/>
          <a:cs typeface="+mn-cs"/>
        </a:defRPr>
      </a:lvl1pPr>
      <a:lvl2pPr marL="4383405" indent="-1685925" algn="l" defTabSz="2697480" rtl="0" eaLnBrk="1" latinLnBrk="0" hangingPunct="1">
        <a:spcBef>
          <a:spcPct val="20000"/>
        </a:spcBef>
        <a:buFont typeface="Arial"/>
        <a:buChar char="–"/>
        <a:defRPr sz="16500" kern="1200">
          <a:solidFill>
            <a:schemeClr val="tx1"/>
          </a:solidFill>
          <a:latin typeface="+mn-lt"/>
          <a:ea typeface="+mn-ea"/>
          <a:cs typeface="+mn-cs"/>
        </a:defRPr>
      </a:lvl2pPr>
      <a:lvl3pPr marL="6743700" indent="-1348740" algn="l" defTabSz="2697480" rtl="0" eaLnBrk="1" latinLnBrk="0" hangingPunct="1">
        <a:spcBef>
          <a:spcPct val="20000"/>
        </a:spcBef>
        <a:buFont typeface="Arial"/>
        <a:buChar char="•"/>
        <a:defRPr sz="14200" kern="1200">
          <a:solidFill>
            <a:schemeClr val="tx1"/>
          </a:solidFill>
          <a:latin typeface="+mn-lt"/>
          <a:ea typeface="+mn-ea"/>
          <a:cs typeface="+mn-cs"/>
        </a:defRPr>
      </a:lvl3pPr>
      <a:lvl4pPr marL="9441180" indent="-1348740" algn="l" defTabSz="2697480" rtl="0" eaLnBrk="1" latinLnBrk="0" hangingPunct="1">
        <a:spcBef>
          <a:spcPct val="20000"/>
        </a:spcBef>
        <a:buFont typeface="Arial"/>
        <a:buChar char="–"/>
        <a:defRPr sz="1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138660" indent="-1348740" algn="l" defTabSz="2697480" rtl="0" eaLnBrk="1" latinLnBrk="0" hangingPunct="1">
        <a:spcBef>
          <a:spcPct val="20000"/>
        </a:spcBef>
        <a:buFont typeface="Arial"/>
        <a:buChar char="»"/>
        <a:defRPr sz="1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836140" indent="-1348740" algn="l" defTabSz="2697480" rtl="0" eaLnBrk="1" latinLnBrk="0" hangingPunct="1">
        <a:spcBef>
          <a:spcPct val="20000"/>
        </a:spcBef>
        <a:buFont typeface="Arial"/>
        <a:buChar char="•"/>
        <a:defRPr sz="11800" kern="1200">
          <a:solidFill>
            <a:schemeClr val="tx1"/>
          </a:solidFill>
          <a:latin typeface="+mn-lt"/>
          <a:ea typeface="+mn-ea"/>
          <a:cs typeface="+mn-cs"/>
        </a:defRPr>
      </a:lvl6pPr>
      <a:lvl7pPr marL="17533620" indent="-1348740" algn="l" defTabSz="2697480" rtl="0" eaLnBrk="1" latinLnBrk="0" hangingPunct="1">
        <a:spcBef>
          <a:spcPct val="20000"/>
        </a:spcBef>
        <a:buFont typeface="Arial"/>
        <a:buChar char="•"/>
        <a:defRPr sz="1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31100" indent="-1348740" algn="l" defTabSz="2697480" rtl="0" eaLnBrk="1" latinLnBrk="0" hangingPunct="1">
        <a:spcBef>
          <a:spcPct val="20000"/>
        </a:spcBef>
        <a:buFont typeface="Arial"/>
        <a:buChar char="•"/>
        <a:defRPr sz="1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928580" indent="-1348740" algn="l" defTabSz="2697480" rtl="0" eaLnBrk="1" latinLnBrk="0" hangingPunct="1">
        <a:spcBef>
          <a:spcPct val="20000"/>
        </a:spcBef>
        <a:buFont typeface="Arial"/>
        <a:buChar char="•"/>
        <a:defRPr sz="1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97480" rtl="0" eaLnBrk="1" latinLnBrk="0" hangingPunct="1">
        <a:defRPr sz="10600" kern="1200">
          <a:solidFill>
            <a:schemeClr val="tx1"/>
          </a:solidFill>
          <a:latin typeface="+mn-lt"/>
          <a:ea typeface="+mn-ea"/>
          <a:cs typeface="+mn-cs"/>
        </a:defRPr>
      </a:lvl1pPr>
      <a:lvl2pPr marL="2697480" algn="l" defTabSz="2697480" rtl="0" eaLnBrk="1" latinLnBrk="0" hangingPunct="1">
        <a:defRPr sz="10600" kern="1200">
          <a:solidFill>
            <a:schemeClr val="tx1"/>
          </a:solidFill>
          <a:latin typeface="+mn-lt"/>
          <a:ea typeface="+mn-ea"/>
          <a:cs typeface="+mn-cs"/>
        </a:defRPr>
      </a:lvl2pPr>
      <a:lvl3pPr marL="5394960" algn="l" defTabSz="2697480" rtl="0" eaLnBrk="1" latinLnBrk="0" hangingPunct="1">
        <a:defRPr sz="10600" kern="1200">
          <a:solidFill>
            <a:schemeClr val="tx1"/>
          </a:solidFill>
          <a:latin typeface="+mn-lt"/>
          <a:ea typeface="+mn-ea"/>
          <a:cs typeface="+mn-cs"/>
        </a:defRPr>
      </a:lvl3pPr>
      <a:lvl4pPr marL="8092440" algn="l" defTabSz="2697480" rtl="0" eaLnBrk="1" latinLnBrk="0" hangingPunct="1">
        <a:defRPr sz="10600" kern="1200">
          <a:solidFill>
            <a:schemeClr val="tx1"/>
          </a:solidFill>
          <a:latin typeface="+mn-lt"/>
          <a:ea typeface="+mn-ea"/>
          <a:cs typeface="+mn-cs"/>
        </a:defRPr>
      </a:lvl4pPr>
      <a:lvl5pPr marL="10789920" algn="l" defTabSz="2697480" rtl="0" eaLnBrk="1" latinLnBrk="0" hangingPunct="1">
        <a:defRPr sz="10600" kern="1200">
          <a:solidFill>
            <a:schemeClr val="tx1"/>
          </a:solidFill>
          <a:latin typeface="+mn-lt"/>
          <a:ea typeface="+mn-ea"/>
          <a:cs typeface="+mn-cs"/>
        </a:defRPr>
      </a:lvl5pPr>
      <a:lvl6pPr marL="13487400" algn="l" defTabSz="2697480" rtl="0" eaLnBrk="1" latinLnBrk="0" hangingPunct="1">
        <a:defRPr sz="10600" kern="1200">
          <a:solidFill>
            <a:schemeClr val="tx1"/>
          </a:solidFill>
          <a:latin typeface="+mn-lt"/>
          <a:ea typeface="+mn-ea"/>
          <a:cs typeface="+mn-cs"/>
        </a:defRPr>
      </a:lvl6pPr>
      <a:lvl7pPr marL="16184880" algn="l" defTabSz="2697480" rtl="0" eaLnBrk="1" latinLnBrk="0" hangingPunct="1">
        <a:defRPr sz="10600" kern="1200">
          <a:solidFill>
            <a:schemeClr val="tx1"/>
          </a:solidFill>
          <a:latin typeface="+mn-lt"/>
          <a:ea typeface="+mn-ea"/>
          <a:cs typeface="+mn-cs"/>
        </a:defRPr>
      </a:lvl7pPr>
      <a:lvl8pPr marL="18882360" algn="l" defTabSz="2697480" rtl="0" eaLnBrk="1" latinLnBrk="0" hangingPunct="1">
        <a:defRPr sz="106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0" algn="l" defTabSz="2697480" rtl="0" eaLnBrk="1" latinLnBrk="0" hangingPunct="1">
        <a:defRPr sz="10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hyperlink" Target="https://www.lanl.gov/org/ddste/aldsc/theoretical/physics-chemistry-materials/sesame-database.php" TargetMode="External"/><Relationship Id="rId3" Type="http://schemas.openxmlformats.org/officeDocument/2006/relationships/hyperlink" Target="https://www.osti.gov/biblio/1778755-sesame-ascii-file-format" TargetMode="External"/><Relationship Id="rId7" Type="http://schemas.openxmlformats.org/officeDocument/2006/relationships/image" Target="../media/image1.png"/><Relationship Id="rId12" Type="http://schemas.openxmlformats.org/officeDocument/2006/relationships/image" Target="../media/image6.emf"/><Relationship Id="rId2" Type="http://schemas.openxmlformats.org/officeDocument/2006/relationships/hyperlink" Target="http://dx.doi.org/10.1016/j.hedp.2014.11.003" TargetMode="External"/><Relationship Id="rId16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i.adsabs.harvard.edu/abs/2017APS..DPPJ11045L/abstract" TargetMode="External"/><Relationship Id="rId11" Type="http://schemas.openxmlformats.org/officeDocument/2006/relationships/image" Target="../media/image5.emf"/><Relationship Id="rId5" Type="http://schemas.openxmlformats.org/officeDocument/2006/relationships/hyperlink" Target="https://www.osti.gov/biblio/1419738-pre-inverted-sesame-data-table-construction-enhancements-correct-unexpected-inverse-interpolation-pathologies-eospac" TargetMode="External"/><Relationship Id="rId15" Type="http://schemas.openxmlformats.org/officeDocument/2006/relationships/image" Target="../media/image8.png"/><Relationship Id="rId10" Type="http://schemas.openxmlformats.org/officeDocument/2006/relationships/image" Target="../media/image4.emf"/><Relationship Id="rId4" Type="http://schemas.openxmlformats.org/officeDocument/2006/relationships/hyperlink" Target="https://www.osti.gov/biblio/1487368-introduction-theory-use-sesame-equations-state" TargetMode="External"/><Relationship Id="rId9" Type="http://schemas.openxmlformats.org/officeDocument/2006/relationships/image" Target="../media/image3.emf"/><Relationship Id="rId1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69">
            <a:extLst>
              <a:ext uri="{FF2B5EF4-FFF2-40B4-BE49-F238E27FC236}">
                <a16:creationId xmlns:a16="http://schemas.microsoft.com/office/drawing/2014/main" id="{1A537FA1-3EF5-9647-AC93-1A5F2EF15C0D}"/>
              </a:ext>
            </a:extLst>
          </p:cNvPr>
          <p:cNvCxnSpPr/>
          <p:nvPr/>
        </p:nvCxnSpPr>
        <p:spPr>
          <a:xfrm flipH="1">
            <a:off x="-2248" y="36007587"/>
            <a:ext cx="51208648" cy="0"/>
          </a:xfrm>
          <a:prstGeom prst="line">
            <a:avLst/>
          </a:prstGeom>
          <a:ln>
            <a:solidFill>
              <a:srgbClr val="1A2E5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29">
            <a:extLst>
              <a:ext uri="{FF2B5EF4-FFF2-40B4-BE49-F238E27FC236}">
                <a16:creationId xmlns:a16="http://schemas.microsoft.com/office/drawing/2014/main" id="{B7D84EED-C44D-524B-9BFC-E5A5236C42D8}"/>
              </a:ext>
            </a:extLst>
          </p:cNvPr>
          <p:cNvCxnSpPr>
            <a:cxnSpLocks/>
          </p:cNvCxnSpPr>
          <p:nvPr/>
        </p:nvCxnSpPr>
        <p:spPr>
          <a:xfrm>
            <a:off x="34263265" y="6391482"/>
            <a:ext cx="0" cy="28447881"/>
          </a:xfrm>
          <a:prstGeom prst="line">
            <a:avLst/>
          </a:prstGeom>
          <a:ln w="12700" cap="flat">
            <a:solidFill>
              <a:srgbClr val="1A2E52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-2248" y="34876432"/>
            <a:ext cx="51208648" cy="0"/>
          </a:xfrm>
          <a:prstGeom prst="line">
            <a:avLst/>
          </a:prstGeom>
          <a:ln>
            <a:solidFill>
              <a:srgbClr val="1A2E5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Acknowledgements"/>
          <p:cNvSpPr/>
          <p:nvPr/>
        </p:nvSpPr>
        <p:spPr>
          <a:xfrm>
            <a:off x="1" y="34900756"/>
            <a:ext cx="51206400" cy="1115500"/>
          </a:xfrm>
          <a:prstGeom prst="rect">
            <a:avLst/>
          </a:prstGeom>
          <a:solidFill>
            <a:srgbClr val="192D51"/>
          </a:solidFill>
        </p:spPr>
        <p:txBody>
          <a:bodyPr wrap="square" lIns="129351" tIns="64676" rIns="129351" bIns="64676">
            <a:spAutoFit/>
          </a:bodyPr>
          <a:lstStyle/>
          <a:p>
            <a:r>
              <a:rPr lang="en-US" sz="3200" i="1" dirty="0">
                <a:solidFill>
                  <a:schemeClr val="bg1"/>
                </a:solidFill>
              </a:rPr>
              <a:t>The Flash Center acknowledges support by the U.S. DOE ARPA-E under Award DE-AR0001272, the NSF under Award PHY-2033925, and the U.S. DOE NNSA under Award DE-NA0003842, and Subcontracts 536203 and 630138 with LANL and B632670 with LLNL. This material is based upon work supported by the U.S. DOE NNSA under Award Number DE-NA0003856 through the Horton Fellowship Program at the Laboratory for Laser Energetics.</a:t>
            </a:r>
            <a:endParaRPr lang="en-US" sz="3200" i="1" dirty="0">
              <a:solidFill>
                <a:schemeClr val="bg1"/>
              </a:solidFill>
              <a:effectLst/>
            </a:endParaRPr>
          </a:p>
        </p:txBody>
      </p:sp>
      <p:sp>
        <p:nvSpPr>
          <p:cNvPr id="1033" name="References">
            <a:extLst>
              <a:ext uri="{FF2B5EF4-FFF2-40B4-BE49-F238E27FC236}">
                <a16:creationId xmlns:a16="http://schemas.microsoft.com/office/drawing/2014/main" id="{52DC919D-C18E-664E-9179-CFF6FEAB8D6B}"/>
              </a:ext>
            </a:extLst>
          </p:cNvPr>
          <p:cNvSpPr/>
          <p:nvPr/>
        </p:nvSpPr>
        <p:spPr>
          <a:xfrm>
            <a:off x="34514725" y="28512747"/>
            <a:ext cx="1631117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1A2E52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r>
              <a:rPr lang="en-US" sz="4000" b="1" dirty="0">
                <a:solidFill>
                  <a:srgbClr val="1A2E52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References</a:t>
            </a:r>
          </a:p>
          <a:p>
            <a:pPr algn="just"/>
            <a:endParaRPr lang="en-US" sz="1600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  <a:p>
            <a:pPr algn="just"/>
            <a:r>
              <a:rPr lang="en-US" sz="24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[1] B. Fryxell et. al., “FLASH: An adaptive mesh hydrodynamics code for modeling astrophysical thermonuclear flashes,” </a:t>
            </a:r>
            <a:r>
              <a:rPr lang="en-US" sz="2400" i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The Astrophysical Journal Supplement Series 131</a:t>
            </a:r>
            <a:r>
              <a:rPr lang="en-US" sz="24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(1), p. 273, 2000.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[2] P. </a:t>
            </a:r>
            <a:r>
              <a:rPr lang="en-US" sz="2400" dirty="0" err="1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Tzeferacos</a:t>
            </a:r>
            <a:r>
              <a:rPr lang="en-US" sz="24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et. al., “FLASH MHD simulations of experiments that study shock-generated magnetic fields,” </a:t>
            </a:r>
            <a:r>
              <a:rPr lang="en-US" sz="2400" i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High Energy Density Physics 17A</a:t>
            </a:r>
            <a:r>
              <a:rPr lang="en-US" sz="24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, pp[24-31], 2015, </a:t>
            </a:r>
            <a:r>
              <a:rPr lang="en-US" sz="2400" dirty="0" err="1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doi</a:t>
            </a:r>
            <a:r>
              <a:rPr lang="en-US" sz="24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: </a:t>
            </a:r>
            <a:r>
              <a:rPr lang="en-US" sz="24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  <a:hlinkClick r:id="rId2"/>
              </a:rPr>
              <a:t>10.1016/j.hedp.2014.11.003</a:t>
            </a:r>
            <a:r>
              <a:rPr lang="en-US" sz="24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[3] LANL, “SESAME: The Los Alamos National Laboratory Equation of State Database,” LA-UR-92-407, 1979.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[4] S. Crockett, “SESAME EOS Introduction,” T-Division T-1, </a:t>
            </a:r>
            <a:r>
              <a:rPr lang="en-US" sz="2400" i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Los Alamos National Laboratory</a:t>
            </a:r>
            <a:r>
              <a:rPr lang="en-US" sz="24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1999.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[5] G. A. Young, “Sesame ASCII 2 File Format,” LA-UR-21-23834, </a:t>
            </a:r>
            <a:r>
              <a:rPr lang="en-US" sz="2400" i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LANL</a:t>
            </a:r>
            <a:r>
              <a:rPr lang="en-US" sz="24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2021, </a:t>
            </a:r>
            <a:r>
              <a:rPr lang="en-US" sz="2400" dirty="0" err="1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doi</a:t>
            </a:r>
            <a:r>
              <a:rPr lang="en-US" sz="24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: </a:t>
            </a:r>
            <a:r>
              <a:rPr lang="en-US" sz="24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  <a:hlinkClick r:id="rId3"/>
              </a:rPr>
              <a:t>10.2172/1778755</a:t>
            </a:r>
            <a:r>
              <a:rPr lang="en-US" sz="24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[6] J.  McHardy, “An introduction to the theory &amp; use of SESAME equations of state” LA-14503, </a:t>
            </a:r>
            <a:r>
              <a:rPr lang="en-US" sz="2400" dirty="0" err="1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doi</a:t>
            </a:r>
            <a:r>
              <a:rPr lang="en-US" sz="24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: </a:t>
            </a:r>
            <a:r>
              <a:rPr lang="en-US" sz="24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  <a:hlinkClick r:id="rId4"/>
              </a:rPr>
              <a:t>10.2172/1487368</a:t>
            </a:r>
            <a:r>
              <a:rPr lang="en-US" sz="24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[7] D. A. Pimentel and D. G. Sheppard, “Pre-inverted SESAME data table construction enhancements to correct unexpected inverse interpolation pathologies in EOSPAC 6,” 2018, </a:t>
            </a:r>
            <a:r>
              <a:rPr lang="en-US" sz="2400" dirty="0" err="1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doi</a:t>
            </a:r>
            <a:r>
              <a:rPr lang="en-US" sz="24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: </a:t>
            </a:r>
            <a:r>
              <a:rPr lang="en-US" sz="24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  <a:hlinkClick r:id="rId5"/>
              </a:rPr>
              <a:t>10.2172/1419738</a:t>
            </a:r>
            <a:r>
              <a:rPr lang="en-US" sz="24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[8] J. T. Laune et. al. “Opacplot2: Enabling tabulated </a:t>
            </a:r>
            <a:r>
              <a:rPr lang="en-US" sz="2400" dirty="0" err="1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EoS</a:t>
            </a:r>
            <a:r>
              <a:rPr lang="en-US" sz="24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and opacity compatibility for HEDLP simulations with the FLASH code,” APS Division of Plasma Physics Meeting 2017, Bibcode: </a:t>
            </a:r>
            <a:r>
              <a:rPr lang="en" sz="24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 </a:t>
            </a:r>
            <a:r>
              <a:rPr lang="en" sz="2400" u="sng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  <a:hlinkClick r:id="rId6"/>
              </a:rPr>
              <a:t>2017APS..DPPJ11045L</a:t>
            </a:r>
            <a:endParaRPr lang="en-US" sz="2400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[9] S. Atzeni and J. Meyer-</a:t>
            </a:r>
            <a:r>
              <a:rPr lang="en-US" sz="2400" dirty="0" err="1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ter</a:t>
            </a:r>
            <a:r>
              <a:rPr lang="en-US" sz="24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-</a:t>
            </a:r>
            <a:r>
              <a:rPr lang="en-US" sz="2400" dirty="0" err="1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Vehn</a:t>
            </a:r>
            <a:r>
              <a:rPr lang="en-US" sz="24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, “The physics of inertial fusion: Beam plasma interaction, hydrodynamics, hot dense matter,” Oxford: Clarendon Press 2004, ISBN-13: 9780198562641.</a:t>
            </a:r>
          </a:p>
        </p:txBody>
      </p:sp>
      <p:sp>
        <p:nvSpPr>
          <p:cNvPr id="115" name="TXT7">
            <a:extLst>
              <a:ext uri="{FF2B5EF4-FFF2-40B4-BE49-F238E27FC236}">
                <a16:creationId xmlns:a16="http://schemas.microsoft.com/office/drawing/2014/main" id="{30DAA85D-155E-304E-BFF4-A82AE872B196}"/>
              </a:ext>
            </a:extLst>
          </p:cNvPr>
          <p:cNvSpPr txBox="1"/>
          <p:nvPr/>
        </p:nvSpPr>
        <p:spPr>
          <a:xfrm>
            <a:off x="34578734" y="24072448"/>
            <a:ext cx="1612103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A2E52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Future Work</a:t>
            </a:r>
          </a:p>
          <a:p>
            <a:endParaRPr lang="en-US" sz="1600" b="1" dirty="0">
              <a:solidFill>
                <a:srgbClr val="1A2E52"/>
              </a:solidFill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  <a:p>
            <a:pPr marL="571500" indent="-571500" algn="just">
              <a:buSzPct val="60000"/>
              <a:buFont typeface="Courier New" panose="02070309020205020404" pitchFamily="49" charset="0"/>
              <a:buChar char="o"/>
            </a:pPr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Expansion of the reader to more material properties tables included in the SESAME database.</a:t>
            </a:r>
          </a:p>
          <a:p>
            <a:pPr marL="571500" indent="-571500" algn="just">
              <a:buSzPct val="60000"/>
              <a:buFont typeface="Courier New" panose="02070309020205020404" pitchFamily="49" charset="0"/>
              <a:buChar char="o"/>
            </a:pPr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Incorporate the new native reader to the publicly available release of </a:t>
            </a:r>
            <a:r>
              <a:rPr lang="en-US" sz="3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FLASH</a:t>
            </a:r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.</a:t>
            </a:r>
          </a:p>
          <a:p>
            <a:pPr marL="571500" indent="-571500" algn="just">
              <a:buSzPct val="60000"/>
              <a:buFont typeface="Courier New" panose="02070309020205020404" pitchFamily="49" charset="0"/>
              <a:buChar char="o"/>
            </a:pPr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Advance the current work with higher-order interpolation schemes.</a:t>
            </a:r>
          </a:p>
          <a:p>
            <a:pPr marL="571500" indent="-571500" algn="just">
              <a:buSzPct val="60000"/>
              <a:buFont typeface="Courier New" panose="02070309020205020404" pitchFamily="49" charset="0"/>
              <a:buChar char="o"/>
            </a:pPr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Expand the reader for other TEOS databases sharing SESAME’s data format, </a:t>
            </a:r>
            <a:r>
              <a:rPr lang="en-US" sz="3600" dirty="0" err="1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f.e</a:t>
            </a:r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., an FPEOS package.</a:t>
            </a:r>
          </a:p>
        </p:txBody>
      </p:sp>
      <p:sp>
        <p:nvSpPr>
          <p:cNvPr id="92" name="TXT6">
            <a:extLst>
              <a:ext uri="{FF2B5EF4-FFF2-40B4-BE49-F238E27FC236}">
                <a16:creationId xmlns:a16="http://schemas.microsoft.com/office/drawing/2014/main" id="{693966B7-7EA7-0F42-9ADE-1373ECA93BB1}"/>
              </a:ext>
            </a:extLst>
          </p:cNvPr>
          <p:cNvSpPr txBox="1">
            <a:spLocks/>
          </p:cNvSpPr>
          <p:nvPr/>
        </p:nvSpPr>
        <p:spPr>
          <a:xfrm>
            <a:off x="34560000" y="21356822"/>
            <a:ext cx="16311168" cy="2470452"/>
          </a:xfrm>
          <a:prstGeom prst="rect">
            <a:avLst/>
          </a:prstGeom>
          <a:solidFill>
            <a:srgbClr val="FFEA00">
              <a:alpha val="50000"/>
            </a:srgbClr>
          </a:solidFill>
          <a:ln w="63500" cmpd="sng">
            <a:solidFill>
              <a:srgbClr val="1A2E52"/>
            </a:solidFill>
          </a:ln>
        </p:spPr>
        <p:txBody>
          <a:bodyPr wrap="square" lIns="432000" tIns="216000" rIns="720000" bIns="36000" rtlCol="0">
            <a:spAutoFit/>
          </a:bodyPr>
          <a:lstStyle/>
          <a:p>
            <a:pPr algn="just"/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The development of the native SESAME reader in </a:t>
            </a:r>
            <a:r>
              <a:rPr lang="en-US" sz="3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FLASH</a:t>
            </a:r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folds SESAME TEOS into the </a:t>
            </a:r>
            <a:r>
              <a:rPr lang="en-US" sz="3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FLASH</a:t>
            </a:r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code development efforts, provides us with opportunities for the further improvements, and enables </a:t>
            </a:r>
            <a:r>
              <a:rPr lang="en-US" sz="3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FLASH</a:t>
            </a:r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users to take advantage of the established EOS database developed by LANL.</a:t>
            </a:r>
          </a:p>
        </p:txBody>
      </p:sp>
      <p:pic>
        <p:nvPicPr>
          <p:cNvPr id="9" name="YL2">
            <a:extLst>
              <a:ext uri="{FF2B5EF4-FFF2-40B4-BE49-F238E27FC236}">
                <a16:creationId xmlns:a16="http://schemas.microsoft.com/office/drawing/2014/main" id="{25A753F2-3482-CB44-87CB-1E0F5F63EA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80103" y="15382373"/>
            <a:ext cx="6299200" cy="5275580"/>
          </a:xfrm>
          <a:prstGeom prst="rect">
            <a:avLst/>
          </a:prstGeom>
        </p:spPr>
      </p:pic>
      <p:pic>
        <p:nvPicPr>
          <p:cNvPr id="7" name="YL1">
            <a:extLst>
              <a:ext uri="{FF2B5EF4-FFF2-40B4-BE49-F238E27FC236}">
                <a16:creationId xmlns:a16="http://schemas.microsoft.com/office/drawing/2014/main" id="{DD199CA2-86E2-4D4E-9725-7373AFBE3C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90402" y="15379795"/>
            <a:ext cx="6283960" cy="5262817"/>
          </a:xfrm>
          <a:prstGeom prst="rect">
            <a:avLst/>
          </a:prstGeom>
        </p:spPr>
      </p:pic>
      <p:sp>
        <p:nvSpPr>
          <p:cNvPr id="47" name="TXT5">
            <a:extLst>
              <a:ext uri="{FF2B5EF4-FFF2-40B4-BE49-F238E27FC236}">
                <a16:creationId xmlns:a16="http://schemas.microsoft.com/office/drawing/2014/main" id="{8406FF8B-8525-D749-8BCE-1B61CD7100F8}"/>
              </a:ext>
            </a:extLst>
          </p:cNvPr>
          <p:cNvSpPr txBox="1"/>
          <p:nvPr/>
        </p:nvSpPr>
        <p:spPr>
          <a:xfrm>
            <a:off x="34578734" y="6480180"/>
            <a:ext cx="16121039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92D5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Use of the SESAME database in </a:t>
            </a:r>
            <a:r>
              <a:rPr lang="en-US" sz="4000" b="1" dirty="0">
                <a:solidFill>
                  <a:srgbClr val="192D51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FLASH</a:t>
            </a:r>
            <a:r>
              <a:rPr lang="en-US" sz="4000" b="1" dirty="0">
                <a:solidFill>
                  <a:srgbClr val="192D5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simulations</a:t>
            </a:r>
          </a:p>
          <a:p>
            <a:endParaRPr lang="en-US" sz="1400" b="1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  <a:p>
            <a:pPr algn="just"/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The </a:t>
            </a:r>
            <a:r>
              <a:rPr lang="en-US" sz="3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FLASH</a:t>
            </a:r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code requires ionization information on top of the thermodynamic quantities provided by SESAME. Thus, interpolating the 304 and 305 matrices using the uniform grid, shown in Fig. 2 as table </a:t>
            </a:r>
            <a:r>
              <a:rPr lang="en-US" sz="2800" dirty="0">
                <a:latin typeface="jsMath-cmsy10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</a:t>
            </a:r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, allows the generation of an additional table mapping the ionization of the material across the interpolated (</a:t>
            </a:r>
            <a:r>
              <a:rPr lang="en-US" sz="3600" dirty="0">
                <a:latin typeface="CMU Classical Serif" panose="02000603000000000000" pitchFamily="2" charset="0"/>
                <a:ea typeface="CMU Classical Serif" panose="02000603000000000000" pitchFamily="2" charset="0"/>
                <a:cs typeface="CMU Classical Serif" panose="02000603000000000000" pitchFamily="2" charset="0"/>
              </a:rPr>
              <a:t>T, </a:t>
            </a:r>
            <a:r>
              <a:rPr lang="el-GR" sz="3600" dirty="0">
                <a:latin typeface="CMU Classical Serif" panose="02000603000000000000" pitchFamily="2" charset="0"/>
                <a:ea typeface="CMU Classical Serif" panose="02000603000000000000" pitchFamily="2" charset="0"/>
                <a:cs typeface="CMU Classical Serif" panose="02000603000000000000" pitchFamily="2" charset="0"/>
              </a:rPr>
              <a:t>ρ</a:t>
            </a:r>
            <a:r>
              <a:rPr lang="el-GR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) </a:t>
            </a:r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range. Calculation of the average ionization of the material follows the formulary description found in [</a:t>
            </a:r>
            <a:r>
              <a:rPr lang="en-US" sz="3600" dirty="0">
                <a:solidFill>
                  <a:srgbClr val="0070C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9</a:t>
            </a:r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]. Using the data from the 304 and 305 TEOS for the material ionization state is a good approximation, as we discuss below.</a:t>
            </a:r>
          </a:p>
          <a:p>
            <a:endParaRPr lang="en-US" sz="1600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  <a:p>
            <a:pPr algn="just"/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While this is a first step towards a more complicated EOS description based on first-principles (FPEOS), the strategy has proven to be consistent, and is used in simulations. The implementation described so far offers </a:t>
            </a:r>
            <a:r>
              <a:rPr lang="en-US" sz="3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FLASH</a:t>
            </a:r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a native tool to handle SESAME; up until now, FLASH users relied on an external, purpose-built tool, </a:t>
            </a:r>
            <a:r>
              <a:rPr lang="en-US" sz="3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Opacplot2</a:t>
            </a:r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[</a:t>
            </a:r>
            <a:r>
              <a:rPr lang="en-US" sz="3600" dirty="0">
                <a:solidFill>
                  <a:srgbClr val="0070C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8</a:t>
            </a:r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] to convert SESAME into the CONRAD EOS format that FLASH uses by default. A simulation campaign of 2D cylindrical implosions by Y. Lu utilizes SESAME, as illustrated in Fig. </a:t>
            </a:r>
            <a:r>
              <a:rPr lang="en-US" sz="3600" dirty="0">
                <a:solidFill>
                  <a:srgbClr val="0070C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4.</a:t>
            </a:r>
            <a:endParaRPr lang="en-US" sz="3600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</p:txBody>
      </p:sp>
      <p:sp>
        <p:nvSpPr>
          <p:cNvPr id="34" name="Fig3Caption">
            <a:extLst>
              <a:ext uri="{FF2B5EF4-FFF2-40B4-BE49-F238E27FC236}">
                <a16:creationId xmlns:a16="http://schemas.microsoft.com/office/drawing/2014/main" id="{459B186F-53FC-6B43-B0F6-D2D496FA4E6C}"/>
              </a:ext>
            </a:extLst>
          </p:cNvPr>
          <p:cNvSpPr txBox="1"/>
          <p:nvPr/>
        </p:nvSpPr>
        <p:spPr>
          <a:xfrm>
            <a:off x="18726492" y="33977435"/>
            <a:ext cx="14420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Figure 3. </a:t>
            </a:r>
            <a:r>
              <a:rPr lang="en-US" sz="3200" i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Schematic illustration of interpolations on a coarse and a fine grid. </a:t>
            </a:r>
            <a:endParaRPr lang="el-GR" sz="3600" i="1" dirty="0"/>
          </a:p>
        </p:txBody>
      </p:sp>
      <p:pic>
        <p:nvPicPr>
          <p:cNvPr id="5" name="Figure 3">
            <a:extLst>
              <a:ext uri="{FF2B5EF4-FFF2-40B4-BE49-F238E27FC236}">
                <a16:creationId xmlns:a16="http://schemas.microsoft.com/office/drawing/2014/main" id="{D4C8BEE5-B0D7-0F4A-8817-A46E1D259F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301938" y="24599108"/>
            <a:ext cx="16748282" cy="9006854"/>
          </a:xfrm>
          <a:prstGeom prst="rect">
            <a:avLst/>
          </a:prstGeom>
        </p:spPr>
      </p:pic>
      <p:sp>
        <p:nvSpPr>
          <p:cNvPr id="108" name="TXT4">
            <a:extLst>
              <a:ext uri="{FF2B5EF4-FFF2-40B4-BE49-F238E27FC236}">
                <a16:creationId xmlns:a16="http://schemas.microsoft.com/office/drawing/2014/main" id="{8FCF6F6E-A008-9147-AC98-3AF6D16F94F1}"/>
              </a:ext>
            </a:extLst>
          </p:cNvPr>
          <p:cNvSpPr txBox="1"/>
          <p:nvPr/>
        </p:nvSpPr>
        <p:spPr>
          <a:xfrm>
            <a:off x="17501044" y="20045938"/>
            <a:ext cx="165291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By determining their relative orientation, </a:t>
            </a:r>
            <a:r>
              <a:rPr lang="en-US" sz="3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FLASH</a:t>
            </a:r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can pinpoint the overlapping region in the (</a:t>
            </a:r>
            <a:r>
              <a:rPr lang="en-US" sz="3600" dirty="0">
                <a:latin typeface="CMU Classical Serif" panose="02000603000000000000" pitchFamily="2" charset="0"/>
                <a:ea typeface="CMU Classical Serif" panose="02000603000000000000" pitchFamily="2" charset="0"/>
                <a:cs typeface="CMU Classical Serif" panose="02000603000000000000" pitchFamily="2" charset="0"/>
              </a:rPr>
              <a:t>T,</a:t>
            </a:r>
            <a:r>
              <a:rPr lang="el-GR" sz="3200" dirty="0">
                <a:latin typeface="CMU Classical Serif" panose="02000603000000000000" pitchFamily="2" charset="0"/>
                <a:ea typeface="CMU Classical Serif" panose="02000603000000000000" pitchFamily="2" charset="0"/>
                <a:cs typeface="CMU Classical Serif" panose="02000603000000000000" pitchFamily="2" charset="0"/>
              </a:rPr>
              <a:t> </a:t>
            </a:r>
            <a:r>
              <a:rPr lang="el-GR" sz="3600" dirty="0">
                <a:latin typeface="CMU Classical Serif" panose="02000603000000000000" pitchFamily="2" charset="0"/>
                <a:ea typeface="CMU Classical Serif" panose="02000603000000000000" pitchFamily="2" charset="0"/>
                <a:cs typeface="CMU Classical Serif" panose="02000603000000000000" pitchFamily="2" charset="0"/>
              </a:rPr>
              <a:t>ρ</a:t>
            </a:r>
            <a:r>
              <a:rPr lang="el-GR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) </a:t>
            </a:r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space of the concatenated 304 and 305 tables (represented by </a:t>
            </a:r>
            <a:r>
              <a:rPr lang="en-US" sz="2800" dirty="0">
                <a:latin typeface="jsMath-cmsy10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A</a:t>
            </a:r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, and </a:t>
            </a:r>
            <a:r>
              <a:rPr lang="en-US" sz="2800" dirty="0">
                <a:latin typeface="jsMath-cmsy10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B</a:t>
            </a:r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, Fig. </a:t>
            </a:r>
            <a:r>
              <a:rPr lang="en-US" sz="3600" dirty="0">
                <a:solidFill>
                  <a:srgbClr val="0070C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2</a:t>
            </a:r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). By implication, this allows the code to establish a common temperature and density envelope for the simulation. The new bounds direct the creation of a new, very fine grid (matrix </a:t>
            </a:r>
            <a:r>
              <a:rPr lang="en-US" sz="2800" dirty="0">
                <a:latin typeface="jsMath-cmsy10" panose="02000603000000000000" pitchFamily="2" charset="0"/>
                <a:ea typeface="CMU Classical Serif" panose="02000603000000000000" pitchFamily="2" charset="0"/>
                <a:cs typeface="CMU Classical Serif" panose="02000603000000000000" pitchFamily="2" charset="0"/>
              </a:rPr>
              <a:t>C</a:t>
            </a:r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, Fig. </a:t>
            </a:r>
            <a:r>
              <a:rPr lang="en-US" sz="3600" dirty="0">
                <a:solidFill>
                  <a:srgbClr val="0070C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2</a:t>
            </a:r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), upon which the physical values of the 304 and 305 EOS tables are interpolated; its high resolution ensures that the derived table accurately captures the profiles of constitutive quantities. Bilinear interpolation is used to populate matrix </a:t>
            </a:r>
            <a:r>
              <a:rPr lang="en-US" sz="2800" dirty="0">
                <a:latin typeface="jsMath-cmsy10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</a:t>
            </a:r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(see Fig. </a:t>
            </a:r>
            <a:r>
              <a:rPr lang="en-US" sz="3600" dirty="0">
                <a:solidFill>
                  <a:srgbClr val="0070C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3</a:t>
            </a:r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below).</a:t>
            </a:r>
          </a:p>
        </p:txBody>
      </p:sp>
      <p:sp>
        <p:nvSpPr>
          <p:cNvPr id="33" name="Fig2Caption">
            <a:extLst>
              <a:ext uri="{FF2B5EF4-FFF2-40B4-BE49-F238E27FC236}">
                <a16:creationId xmlns:a16="http://schemas.microsoft.com/office/drawing/2014/main" id="{1F14BC3C-127C-3C4B-AD06-81D4578B8725}"/>
              </a:ext>
            </a:extLst>
          </p:cNvPr>
          <p:cNvSpPr txBox="1"/>
          <p:nvPr/>
        </p:nvSpPr>
        <p:spPr>
          <a:xfrm>
            <a:off x="18478486" y="19242213"/>
            <a:ext cx="150396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Figure 2. </a:t>
            </a:r>
            <a:r>
              <a:rPr lang="en-US" sz="3200" i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Illustration of table orientation and the creation of the interpolating grid.</a:t>
            </a:r>
            <a:endParaRPr lang="el-GR" sz="3600" i="1" dirty="0"/>
          </a:p>
        </p:txBody>
      </p:sp>
      <p:pic>
        <p:nvPicPr>
          <p:cNvPr id="16" name="Figure 2">
            <a:extLst>
              <a:ext uri="{FF2B5EF4-FFF2-40B4-BE49-F238E27FC236}">
                <a16:creationId xmlns:a16="http://schemas.microsoft.com/office/drawing/2014/main" id="{F5F01E9D-83EA-5246-B763-A17BCD517C1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534276" y="11390733"/>
            <a:ext cx="16539297" cy="7701973"/>
          </a:xfrm>
          <a:prstGeom prst="rect">
            <a:avLst/>
          </a:prstGeom>
        </p:spPr>
      </p:pic>
      <p:sp>
        <p:nvSpPr>
          <p:cNvPr id="1027" name="TXT3">
            <a:extLst>
              <a:ext uri="{FF2B5EF4-FFF2-40B4-BE49-F238E27FC236}">
                <a16:creationId xmlns:a16="http://schemas.microsoft.com/office/drawing/2014/main" id="{6275B70E-2C5D-C24D-AA86-69228DCCE984}"/>
              </a:ext>
            </a:extLst>
          </p:cNvPr>
          <p:cNvSpPr/>
          <p:nvPr/>
        </p:nvSpPr>
        <p:spPr>
          <a:xfrm>
            <a:off x="17397861" y="6520716"/>
            <a:ext cx="1662294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1A2E52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Interpolation strategy within the </a:t>
            </a:r>
            <a:r>
              <a:rPr lang="en-US" sz="3600" b="1" dirty="0">
                <a:solidFill>
                  <a:srgbClr val="1A2E52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FLASH</a:t>
            </a:r>
            <a:r>
              <a:rPr lang="en-US" sz="3600" b="1" dirty="0">
                <a:solidFill>
                  <a:srgbClr val="1A2E52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framework</a:t>
            </a:r>
          </a:p>
          <a:p>
            <a:pPr algn="just"/>
            <a:endParaRPr lang="en-US" sz="1600" b="1" dirty="0">
              <a:solidFill>
                <a:srgbClr val="1A2E52"/>
              </a:solidFill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  <a:p>
            <a:pPr algn="just"/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The SESAME tables of interest are selected by reading through the material property file to isolate the data associated with specific EOS headers. SESAME provides several TEOS options [</a:t>
            </a:r>
            <a:r>
              <a:rPr lang="en-US" sz="3600" dirty="0">
                <a:solidFill>
                  <a:srgbClr val="0070C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4</a:t>
            </a:r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,</a:t>
            </a:r>
            <a:r>
              <a:rPr lang="en-US" sz="3600" dirty="0">
                <a:solidFill>
                  <a:srgbClr val="0070C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6</a:t>
            </a:r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]. The framework of the </a:t>
            </a:r>
            <a:r>
              <a:rPr lang="en-US" sz="3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FLASH</a:t>
            </a:r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code requires tables 304 and 305, the ion and electron TEOS entries, respectively. The reader truncates the range in the </a:t>
            </a:r>
            <a:r>
              <a:rPr lang="el-GR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(</a:t>
            </a:r>
            <a:r>
              <a:rPr lang="en-US" sz="3600" dirty="0">
                <a:latin typeface="CMU Classical Serif" panose="02000603000000000000" pitchFamily="2" charset="0"/>
                <a:ea typeface="CMU Classical Serif" panose="02000603000000000000" pitchFamily="2" charset="0"/>
                <a:cs typeface="CMU Classical Serif" panose="02000603000000000000" pitchFamily="2" charset="0"/>
              </a:rPr>
              <a:t>T,</a:t>
            </a:r>
            <a:r>
              <a:rPr lang="el-GR" sz="3200" dirty="0">
                <a:latin typeface="CMU Classical Serif" panose="02000603000000000000" pitchFamily="2" charset="0"/>
                <a:ea typeface="CMU Classical Serif" panose="02000603000000000000" pitchFamily="2" charset="0"/>
                <a:cs typeface="CMU Classical Serif" panose="02000603000000000000" pitchFamily="2" charset="0"/>
              </a:rPr>
              <a:t> </a:t>
            </a:r>
            <a:r>
              <a:rPr lang="el-GR" sz="3600" dirty="0">
                <a:latin typeface="CMU Classical Serif" panose="02000603000000000000" pitchFamily="2" charset="0"/>
                <a:ea typeface="CMU Classical Serif" panose="02000603000000000000" pitchFamily="2" charset="0"/>
                <a:cs typeface="CMU Classical Serif" panose="02000603000000000000" pitchFamily="2" charset="0"/>
              </a:rPr>
              <a:t>ρ</a:t>
            </a:r>
            <a:r>
              <a:rPr lang="el-GR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)</a:t>
            </a:r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space, eliminating data of problematic regions, i.e., negative entries. With the working range defined, </a:t>
            </a:r>
            <a:r>
              <a:rPr lang="en-US" sz="3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FLASH</a:t>
            </a:r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scans the ranges of the two truncated 304 and 305 matrices to determine their relative orientation.</a:t>
            </a:r>
          </a:p>
        </p:txBody>
      </p:sp>
      <p:sp>
        <p:nvSpPr>
          <p:cNvPr id="10" name="Fig1Caption">
            <a:extLst>
              <a:ext uri="{FF2B5EF4-FFF2-40B4-BE49-F238E27FC236}">
                <a16:creationId xmlns:a16="http://schemas.microsoft.com/office/drawing/2014/main" id="{728654A1-9836-AD47-937E-5A85CCCCD2E3}"/>
              </a:ext>
            </a:extLst>
          </p:cNvPr>
          <p:cNvSpPr txBox="1"/>
          <p:nvPr/>
        </p:nvSpPr>
        <p:spPr>
          <a:xfrm>
            <a:off x="552439" y="33066273"/>
            <a:ext cx="153269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Figure 1. </a:t>
            </a:r>
            <a:r>
              <a:rPr lang="en-US" sz="3200" i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Example for material 3720 (Aluminum) for the ion pressure. The region</a:t>
            </a:r>
          </a:p>
          <a:p>
            <a:r>
              <a:rPr lang="en-US" sz="3200" i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            containing negative pressures is highlighted on the right, and the current</a:t>
            </a:r>
          </a:p>
          <a:p>
            <a:r>
              <a:rPr lang="en-US" sz="3200" i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            treatment of negative entries is shown on the plot on the right side.</a:t>
            </a:r>
            <a:endParaRPr lang="el-GR" sz="3600" i="1" dirty="0"/>
          </a:p>
        </p:txBody>
      </p:sp>
      <p:pic>
        <p:nvPicPr>
          <p:cNvPr id="11" name="Truncated">
            <a:extLst>
              <a:ext uri="{FF2B5EF4-FFF2-40B4-BE49-F238E27FC236}">
                <a16:creationId xmlns:a16="http://schemas.microsoft.com/office/drawing/2014/main" id="{794E9E9D-E8D7-4741-82BB-82F8560399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31986" y="27173098"/>
            <a:ext cx="9274706" cy="5845403"/>
          </a:xfrm>
          <a:prstGeom prst="rect">
            <a:avLst/>
          </a:prstGeom>
        </p:spPr>
      </p:pic>
      <p:pic>
        <p:nvPicPr>
          <p:cNvPr id="39" name="Negatives">
            <a:extLst>
              <a:ext uri="{FF2B5EF4-FFF2-40B4-BE49-F238E27FC236}">
                <a16:creationId xmlns:a16="http://schemas.microsoft.com/office/drawing/2014/main" id="{67C0A748-8100-F041-9A3D-E1A24E5823D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598" y="27175369"/>
            <a:ext cx="8184685" cy="5841741"/>
          </a:xfrm>
          <a:prstGeom prst="rect">
            <a:avLst/>
          </a:prstGeom>
        </p:spPr>
      </p:pic>
      <p:sp>
        <p:nvSpPr>
          <p:cNvPr id="25" name="TXT2">
            <a:extLst>
              <a:ext uri="{FF2B5EF4-FFF2-40B4-BE49-F238E27FC236}">
                <a16:creationId xmlns:a16="http://schemas.microsoft.com/office/drawing/2014/main" id="{8069779B-64E4-8F4B-ADE4-5B9F845DFB2D}"/>
              </a:ext>
            </a:extLst>
          </p:cNvPr>
          <p:cNvSpPr txBox="1"/>
          <p:nvPr/>
        </p:nvSpPr>
        <p:spPr>
          <a:xfrm>
            <a:off x="506627" y="14588405"/>
            <a:ext cx="16384932" cy="12526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92D5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The SESAME tabulated structure: Strengths and Complexities</a:t>
            </a:r>
          </a:p>
          <a:p>
            <a:endParaRPr lang="en-US" sz="1600" b="1" dirty="0">
              <a:solidFill>
                <a:srgbClr val="192D51"/>
              </a:solidFill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  <a:p>
            <a:pPr algn="just"/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Traditionally, an equation of state comprises thermodynamic functions to describe the response of the physical properties a particular material might exhibit under a given set of physical conditions. While an equation might be convenient to program, the physics it can represent can be limited due to the assumptions introduced to formulate it. A tabulated EOS can be more expansive, using a model or combinations thereof to describe thermodynamic properties to varying degrees of physical accuracy [</a:t>
            </a:r>
            <a:r>
              <a:rPr lang="en-US" sz="3600" dirty="0">
                <a:solidFill>
                  <a:srgbClr val="0070C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6</a:t>
            </a:r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]. In this respect, a TEOS may offer significant advantages over simpler, analytic EOS.</a:t>
            </a:r>
          </a:p>
          <a:p>
            <a:endParaRPr lang="en-US" sz="1600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  <a:p>
            <a:pPr algn="just"/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The SESAME database is a TEOS although rather than solely relying on theoretical models, it is physically motivated [</a:t>
            </a:r>
            <a:r>
              <a:rPr lang="en-US" sz="3600" dirty="0">
                <a:solidFill>
                  <a:srgbClr val="0070C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3</a:t>
            </a:r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,</a:t>
            </a:r>
            <a:r>
              <a:rPr lang="en-US" sz="3600" dirty="0">
                <a:solidFill>
                  <a:srgbClr val="0070C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4</a:t>
            </a:r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]: experimental data check in different regions the consistency of the thermodynamic interpolations. SESAME involves tabulated equilibrium data [</a:t>
            </a:r>
            <a:r>
              <a:rPr lang="en-US" sz="3600" dirty="0">
                <a:solidFill>
                  <a:srgbClr val="0070C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7</a:t>
            </a:r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] in logically-cartesian tables [</a:t>
            </a:r>
            <a:r>
              <a:rPr lang="en-US" sz="3600" dirty="0">
                <a:solidFill>
                  <a:srgbClr val="0070C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5</a:t>
            </a:r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], using two state functions (e.g., temperature and density) to populate the phase-space with other macroscopic properties like pressure, internal energy, for 150+ materials.</a:t>
            </a:r>
          </a:p>
          <a:p>
            <a:pPr algn="just"/>
            <a:endParaRPr lang="en-US" sz="1600" dirty="0"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  <a:p>
            <a:pPr algn="just"/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Therefore SESAME, being </a:t>
            </a:r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  <a:hlinkClick r:id="rId13"/>
              </a:rPr>
              <a:t>publicly available</a:t>
            </a:r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, contains the necessary physics for simulating astrophysical and HEDP systems using </a:t>
            </a:r>
            <a:r>
              <a:rPr lang="en-US" sz="3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FLASH</a:t>
            </a:r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. Nevertheless, the database is not fully compatible with the code outright [</a:t>
            </a:r>
            <a:r>
              <a:rPr lang="en-US" sz="3600" dirty="0">
                <a:solidFill>
                  <a:srgbClr val="0070C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5</a:t>
            </a:r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]. Data entries may fall into regimes of negative pressures, for which </a:t>
            </a:r>
            <a:r>
              <a:rPr lang="en-US" sz="3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FLASH </a:t>
            </a:r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will predict non-physical wave speeds. For this reason, </a:t>
            </a:r>
            <a:r>
              <a:rPr lang="en-US" sz="3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FLASH</a:t>
            </a:r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typically initializes a given material at a </a:t>
            </a:r>
            <a:r>
              <a:rPr lang="en-US" sz="3600" i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higher</a:t>
            </a:r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temperature to avoid pathologies [</a:t>
            </a:r>
            <a:r>
              <a:rPr lang="en-US" sz="3600" dirty="0">
                <a:solidFill>
                  <a:srgbClr val="0070C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7</a:t>
            </a:r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] (see Fig.</a:t>
            </a:r>
            <a:r>
              <a:rPr lang="en-US" sz="3600" dirty="0">
                <a:solidFill>
                  <a:srgbClr val="00206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1</a:t>
            </a:r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).</a:t>
            </a:r>
          </a:p>
        </p:txBody>
      </p:sp>
      <p:sp>
        <p:nvSpPr>
          <p:cNvPr id="29" name="TXT1"/>
          <p:cNvSpPr txBox="1"/>
          <p:nvPr/>
        </p:nvSpPr>
        <p:spPr>
          <a:xfrm>
            <a:off x="506627" y="6452875"/>
            <a:ext cx="16381555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1A2E52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Abstract</a:t>
            </a:r>
          </a:p>
          <a:p>
            <a:pPr algn="just"/>
            <a:endParaRPr lang="en-US" sz="1600" b="1" dirty="0">
              <a:solidFill>
                <a:srgbClr val="1A2E52"/>
              </a:solidFill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  <a:p>
            <a:pPr algn="just"/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We present the enhancement of the tabulated Equation-of-State (TEOS) capabilities of </a:t>
            </a:r>
            <a:r>
              <a:rPr lang="en-US" sz="3600" dirty="0">
                <a:latin typeface="CMU Typewriter Text Light" panose="02000309000000000000" pitchFamily="49" charset="0"/>
                <a:ea typeface="CMU Typewriter Text Light" panose="02000309000000000000" pitchFamily="49" charset="0"/>
                <a:cs typeface="CMU Typewriter Text Light" panose="02000309000000000000" pitchFamily="49" charset="0"/>
              </a:rPr>
              <a:t>FLASH </a:t>
            </a:r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[</a:t>
            </a:r>
            <a:r>
              <a:rPr lang="en-US" sz="3600" dirty="0">
                <a:solidFill>
                  <a:srgbClr val="0070C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1</a:t>
            </a:r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], a high-performance computing, finite-volume radiation magnetohydrodynamics (MHD) code developed by the Flash Center for Computational Science. </a:t>
            </a:r>
            <a:r>
              <a:rPr lang="en-US" sz="3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FLASH</a:t>
            </a:r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has extended physics capabilities [</a:t>
            </a:r>
            <a:r>
              <a:rPr lang="en-US" sz="3600" dirty="0">
                <a:solidFill>
                  <a:srgbClr val="0070C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2</a:t>
            </a:r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] that enable the code to treat a broad range of physical processes in astrophysics, laboratory plasma physics, and high energy density physics (HEDP). Here we extend the tabulated EOS implementation of the </a:t>
            </a:r>
            <a:r>
              <a:rPr lang="en-US" sz="3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FLASH</a:t>
            </a:r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code to make use of the SESAME EOS database [</a:t>
            </a:r>
            <a:r>
              <a:rPr lang="en-US" sz="3600" dirty="0">
                <a:solidFill>
                  <a:srgbClr val="0070C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1</a:t>
            </a:r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], generated and curated by the Los Alamos National Laboratory. This improvement provides </a:t>
            </a:r>
            <a:r>
              <a:rPr lang="en-US" sz="3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FLASH</a:t>
            </a:r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with high-fidelity data for the materials used in laser-driven and pulsed-power driven experiments. We verify the new capability with benchmark HEDP problems and show how they favorably compare against </a:t>
            </a:r>
            <a:r>
              <a:rPr lang="en-US" sz="3600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FLASH</a:t>
            </a:r>
            <a:r>
              <a:rPr lang="en-US" sz="36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’s previous tabulated EOS implementations.</a:t>
            </a:r>
          </a:p>
        </p:txBody>
      </p:sp>
      <p:sp>
        <p:nvSpPr>
          <p:cNvPr id="35" name="Fig4Caption">
            <a:extLst>
              <a:ext uri="{FF2B5EF4-FFF2-40B4-BE49-F238E27FC236}">
                <a16:creationId xmlns:a16="http://schemas.microsoft.com/office/drawing/2014/main" id="{6385034C-E5B9-644B-93C1-49FD5F65B7D0}"/>
              </a:ext>
            </a:extLst>
          </p:cNvPr>
          <p:cNvSpPr txBox="1"/>
          <p:nvPr/>
        </p:nvSpPr>
        <p:spPr>
          <a:xfrm>
            <a:off x="35064396" y="20507320"/>
            <a:ext cx="14951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Figure 4. </a:t>
            </a:r>
            <a:r>
              <a:rPr lang="en-US" sz="3200" i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Density colormaps of 2D cylindrical implosions in </a:t>
            </a:r>
            <a:r>
              <a:rPr lang="en-US" sz="3200" i="1" dirty="0"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</a:rPr>
              <a:t>FLASH</a:t>
            </a:r>
            <a:r>
              <a:rPr lang="en-US" sz="3200" i="1" dirty="0"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using SESAME.</a:t>
            </a:r>
            <a:endParaRPr lang="el-GR" sz="3600" i="1" dirty="0"/>
          </a:p>
        </p:txBody>
      </p:sp>
      <p:sp>
        <p:nvSpPr>
          <p:cNvPr id="27" name="Title"/>
          <p:cNvSpPr>
            <a:spLocks/>
          </p:cNvSpPr>
          <p:nvPr/>
        </p:nvSpPr>
        <p:spPr>
          <a:xfrm>
            <a:off x="8813428" y="2809"/>
            <a:ext cx="42392972" cy="6070703"/>
          </a:xfrm>
          <a:prstGeom prst="rect">
            <a:avLst/>
          </a:prstGeom>
          <a:solidFill>
            <a:srgbClr val="1A2E52"/>
          </a:solidFill>
          <a:ln>
            <a:noFill/>
          </a:ln>
        </p:spPr>
        <p:txBody>
          <a:bodyPr wrap="square" lIns="129351" tIns="64676" rIns="129351" bIns="64676">
            <a:spAutoFit/>
          </a:bodyPr>
          <a:lstStyle/>
          <a:p>
            <a:pPr algn="ctr"/>
            <a:r>
              <a:rPr lang="en-US" dirty="0">
                <a:solidFill>
                  <a:srgbClr val="FFEA0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Expanding the Tabulated Equation of State Implementations in the FLASH Code for the SESAME Database</a:t>
            </a:r>
            <a:r>
              <a:rPr lang="el-GR" dirty="0">
                <a:solidFill>
                  <a:srgbClr val="FFEA00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 </a:t>
            </a:r>
            <a:endParaRPr lang="en-US" dirty="0">
              <a:solidFill>
                <a:srgbClr val="FFEA00"/>
              </a:solidFill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P. Farmakis</a:t>
            </a:r>
            <a:r>
              <a:rPr lang="en-US" sz="6000" baseline="30000" dirty="0">
                <a:solidFill>
                  <a:schemeClr val="bg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1</a:t>
            </a:r>
            <a:r>
              <a:rPr lang="en-US" sz="6000" dirty="0">
                <a:solidFill>
                  <a:schemeClr val="bg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, M. McMullan</a:t>
            </a:r>
            <a:r>
              <a:rPr lang="en-US" sz="6000" baseline="30000" dirty="0">
                <a:solidFill>
                  <a:schemeClr val="bg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2</a:t>
            </a:r>
            <a:r>
              <a:rPr lang="en-US" sz="6000" dirty="0">
                <a:solidFill>
                  <a:schemeClr val="bg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, A. Reyes</a:t>
            </a:r>
            <a:r>
              <a:rPr lang="en-US" sz="6000" baseline="30000" dirty="0">
                <a:solidFill>
                  <a:schemeClr val="bg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1</a:t>
            </a:r>
            <a:r>
              <a:rPr lang="en-US" sz="6000" dirty="0">
                <a:solidFill>
                  <a:schemeClr val="bg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, J. Laune</a:t>
            </a:r>
            <a:r>
              <a:rPr lang="en-US" sz="6000" baseline="30000" dirty="0">
                <a:solidFill>
                  <a:schemeClr val="bg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3</a:t>
            </a:r>
            <a:r>
              <a:rPr lang="en-US" sz="6000" dirty="0">
                <a:solidFill>
                  <a:schemeClr val="bg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, M. B. P. Adams</a:t>
            </a:r>
            <a:r>
              <a:rPr lang="en-US" sz="6000" baseline="30000" dirty="0">
                <a:solidFill>
                  <a:schemeClr val="bg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1</a:t>
            </a:r>
            <a:r>
              <a:rPr lang="en-US" sz="6000" dirty="0">
                <a:solidFill>
                  <a:schemeClr val="bg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, A. Armstrong</a:t>
            </a:r>
            <a:r>
              <a:rPr lang="en-US" sz="6000" baseline="30000" dirty="0">
                <a:solidFill>
                  <a:schemeClr val="bg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1</a:t>
            </a:r>
            <a:r>
              <a:rPr lang="en-US" sz="6000" dirty="0">
                <a:solidFill>
                  <a:schemeClr val="bg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, E. Hansen</a:t>
            </a:r>
            <a:r>
              <a:rPr lang="en-US" sz="6000" baseline="30000" dirty="0">
                <a:solidFill>
                  <a:schemeClr val="bg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1</a:t>
            </a:r>
            <a:r>
              <a:rPr lang="en-US" sz="6000" dirty="0">
                <a:solidFill>
                  <a:schemeClr val="bg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, Y. Lu</a:t>
            </a:r>
            <a:r>
              <a:rPr lang="en-US" sz="6000" baseline="30000" dirty="0">
                <a:solidFill>
                  <a:schemeClr val="bg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1</a:t>
            </a:r>
            <a:r>
              <a:rPr lang="en-US" sz="6000" dirty="0">
                <a:solidFill>
                  <a:schemeClr val="bg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,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D. Michta</a:t>
            </a:r>
            <a:r>
              <a:rPr lang="en-US" sz="6000" baseline="30000" dirty="0">
                <a:solidFill>
                  <a:schemeClr val="bg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1</a:t>
            </a:r>
            <a:r>
              <a:rPr lang="en-US" sz="6000" dirty="0">
                <a:solidFill>
                  <a:schemeClr val="bg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, K. Moczulski</a:t>
            </a:r>
            <a:r>
              <a:rPr lang="en-US" sz="6000" baseline="30000" dirty="0">
                <a:solidFill>
                  <a:schemeClr val="bg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1</a:t>
            </a:r>
            <a:r>
              <a:rPr lang="en-US" sz="6000" dirty="0">
                <a:solidFill>
                  <a:schemeClr val="bg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, D. Lamb</a:t>
            </a:r>
            <a:r>
              <a:rPr lang="en-US" sz="6000" baseline="30000" dirty="0">
                <a:solidFill>
                  <a:schemeClr val="bg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4</a:t>
            </a:r>
            <a:r>
              <a:rPr lang="en-US" sz="6000" dirty="0">
                <a:solidFill>
                  <a:schemeClr val="bg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, P. Tzeferacos</a:t>
            </a:r>
            <a:r>
              <a:rPr lang="en-US" sz="6000" baseline="30000" dirty="0">
                <a:solidFill>
                  <a:schemeClr val="bg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1</a:t>
            </a:r>
          </a:p>
          <a:p>
            <a:pPr algn="ctr"/>
            <a:endParaRPr lang="en-US" sz="1000" dirty="0">
              <a:solidFill>
                <a:schemeClr val="bg1"/>
              </a:solidFill>
              <a:latin typeface="CMU Serif Roman" panose="02000603000000000000" pitchFamily="2" charset="0"/>
              <a:ea typeface="CMU Serif Roman" panose="02000603000000000000" pitchFamily="2" charset="0"/>
              <a:cs typeface="CMU Serif Roman" panose="02000603000000000000" pitchFamily="2" charset="0"/>
            </a:endParaRPr>
          </a:p>
          <a:p>
            <a:pPr algn="ctr"/>
            <a:r>
              <a:rPr lang="en-US" sz="4400" baseline="30000" dirty="0">
                <a:solidFill>
                  <a:schemeClr val="bg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1</a:t>
            </a:r>
            <a:r>
              <a:rPr lang="en-US" sz="4400" dirty="0">
                <a:solidFill>
                  <a:schemeClr val="bg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University of Rochester, USA; </a:t>
            </a:r>
            <a:r>
              <a:rPr lang="en-US" sz="4400" baseline="30000" dirty="0">
                <a:solidFill>
                  <a:schemeClr val="bg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2</a:t>
            </a:r>
            <a:r>
              <a:rPr lang="en-US" sz="4400" dirty="0">
                <a:solidFill>
                  <a:schemeClr val="bg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The College of New Jersey, USA; </a:t>
            </a:r>
            <a:r>
              <a:rPr lang="en-US" sz="4400" baseline="30000" dirty="0">
                <a:solidFill>
                  <a:schemeClr val="bg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3</a:t>
            </a:r>
            <a:r>
              <a:rPr lang="en-US" sz="4400" dirty="0">
                <a:solidFill>
                  <a:schemeClr val="bg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Cornell University, USA; </a:t>
            </a:r>
            <a:r>
              <a:rPr lang="en-US" sz="4400" baseline="30000" dirty="0">
                <a:solidFill>
                  <a:schemeClr val="bg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4</a:t>
            </a:r>
            <a:r>
              <a:rPr lang="en-US" sz="4400" dirty="0">
                <a:solidFill>
                  <a:schemeClr val="bg1"/>
                </a:solidFill>
                <a:latin typeface="CMU Serif Roman" panose="02000603000000000000" pitchFamily="2" charset="0"/>
                <a:ea typeface="CMU Serif Roman" panose="02000603000000000000" pitchFamily="2" charset="0"/>
                <a:cs typeface="CMU Serif Roman" panose="02000603000000000000" pitchFamily="2" charset="0"/>
              </a:rPr>
              <a:t>University of Chicago, USA</a:t>
            </a:r>
          </a:p>
        </p:txBody>
      </p:sp>
      <p:pic>
        <p:nvPicPr>
          <p:cNvPr id="3" name="Flash Logo">
            <a:extLst>
              <a:ext uri="{FF2B5EF4-FFF2-40B4-BE49-F238E27FC236}">
                <a16:creationId xmlns:a16="http://schemas.microsoft.com/office/drawing/2014/main" id="{BADC7E8A-EEA4-BF4F-9E5F-6A9821010AF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070" y="-466290"/>
            <a:ext cx="8598263" cy="4291681"/>
          </a:xfrm>
          <a:prstGeom prst="rect">
            <a:avLst/>
          </a:prstGeom>
        </p:spPr>
      </p:pic>
      <p:pic>
        <p:nvPicPr>
          <p:cNvPr id="1028" name="UoR Logo" descr="Nearly $13M in federal funding awarded to U of R for 'Physics Frontier  Center' | RochesterFirst">
            <a:extLst>
              <a:ext uri="{FF2B5EF4-FFF2-40B4-BE49-F238E27FC236}">
                <a16:creationId xmlns:a16="http://schemas.microsoft.com/office/drawing/2014/main" id="{B8B8F01A-74D7-3941-A5FB-B015543FC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88" y="3154636"/>
            <a:ext cx="2909178" cy="279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LLE Logo">
            <a:extLst>
              <a:ext uri="{FF2B5EF4-FFF2-40B4-BE49-F238E27FC236}">
                <a16:creationId xmlns:a16="http://schemas.microsoft.com/office/drawing/2014/main" id="{EE0865B8-4596-C442-AC4F-E85799C2B97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11395" y="3481088"/>
            <a:ext cx="4611807" cy="2143636"/>
          </a:xfrm>
          <a:prstGeom prst="rect">
            <a:avLst/>
          </a:prstGeom>
        </p:spPr>
      </p:pic>
      <p:cxnSp>
        <p:nvCxnSpPr>
          <p:cNvPr id="36" name="Straight Connector 29">
            <a:extLst>
              <a:ext uri="{FF2B5EF4-FFF2-40B4-BE49-F238E27FC236}">
                <a16:creationId xmlns:a16="http://schemas.microsoft.com/office/drawing/2014/main" id="{82338936-E13E-EB4A-90FB-B8FFDA61A015}"/>
              </a:ext>
            </a:extLst>
          </p:cNvPr>
          <p:cNvCxnSpPr>
            <a:cxnSpLocks/>
          </p:cNvCxnSpPr>
          <p:nvPr/>
        </p:nvCxnSpPr>
        <p:spPr>
          <a:xfrm>
            <a:off x="17132626" y="6452875"/>
            <a:ext cx="0" cy="28386488"/>
          </a:xfrm>
          <a:prstGeom prst="line">
            <a:avLst/>
          </a:prstGeom>
          <a:ln w="12700" cap="flat">
            <a:solidFill>
              <a:srgbClr val="1A2E52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44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29831</TotalTime>
  <Words>1513</Words>
  <Application>Microsoft Macintosh PowerPoint</Application>
  <PresentationFormat>Προσαρμογή</PresentationFormat>
  <Paragraphs>49</Paragraphs>
  <Slides>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</vt:i4>
      </vt:variant>
    </vt:vector>
  </HeadingPairs>
  <TitlesOfParts>
    <vt:vector size="11" baseType="lpstr">
      <vt:lpstr>Arial</vt:lpstr>
      <vt:lpstr>Calibri</vt:lpstr>
      <vt:lpstr>CMU Classical Serif</vt:lpstr>
      <vt:lpstr>CMU SERIF ROMAN</vt:lpstr>
      <vt:lpstr>CMU SERIF ROMAN</vt:lpstr>
      <vt:lpstr>CMU Typewriter Text</vt:lpstr>
      <vt:lpstr>CMU Typewriter Text Light</vt:lpstr>
      <vt:lpstr>Courier New</vt:lpstr>
      <vt:lpstr>jsMath-cmsy10</vt:lpstr>
      <vt:lpstr>Office Theme</vt:lpstr>
      <vt:lpstr>Παρουσίαση του PowerPoint</vt:lpstr>
    </vt:vector>
  </TitlesOfParts>
  <Company>Department of Astronomy &amp; Astrophysics University of Chicago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Petros Tzeferacos</dc:creator>
  <cp:lastModifiedBy>Farmakis, Periklis-Silouanos</cp:lastModifiedBy>
  <cp:revision>1373</cp:revision>
  <cp:lastPrinted>2020-01-31T12:52:55Z</cp:lastPrinted>
  <dcterms:created xsi:type="dcterms:W3CDTF">2013-04-19T19:10:07Z</dcterms:created>
  <dcterms:modified xsi:type="dcterms:W3CDTF">2021-11-02T04:19:24Z</dcterms:modified>
</cp:coreProperties>
</file>