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9" r:id="rId1"/>
    <p:sldMasterId id="2147483712" r:id="rId2"/>
  </p:sldMasterIdLst>
  <p:notesMasterIdLst>
    <p:notesMasterId r:id="rId14"/>
  </p:notesMasterIdLst>
  <p:handoutMasterIdLst>
    <p:handoutMasterId r:id="rId15"/>
  </p:handoutMasterIdLst>
  <p:sldIdLst>
    <p:sldId id="539" r:id="rId3"/>
    <p:sldId id="621" r:id="rId4"/>
    <p:sldId id="623" r:id="rId5"/>
    <p:sldId id="854" r:id="rId6"/>
    <p:sldId id="856" r:id="rId7"/>
    <p:sldId id="851" r:id="rId8"/>
    <p:sldId id="857" r:id="rId9"/>
    <p:sldId id="604" r:id="rId10"/>
    <p:sldId id="859" r:id="rId11"/>
    <p:sldId id="858" r:id="rId12"/>
    <p:sldId id="836" r:id="rId13"/>
  </p:sldIdLst>
  <p:sldSz cx="9144000" cy="5143500" type="screen16x9"/>
  <p:notesSz cx="7023100" cy="9309100"/>
  <p:defaultTextStyle>
    <a:defPPr>
      <a:defRPr lang="en-US"/>
    </a:defPPr>
    <a:lvl1pPr marL="0" algn="l" defTabSz="408180" rtl="0" eaLnBrk="1" latinLnBrk="0" hangingPunct="1">
      <a:defRPr sz="1607" kern="1200">
        <a:solidFill>
          <a:schemeClr val="tx1"/>
        </a:solidFill>
        <a:latin typeface="+mn-lt"/>
        <a:ea typeface="+mn-ea"/>
        <a:cs typeface="+mn-cs"/>
      </a:defRPr>
    </a:lvl1pPr>
    <a:lvl2pPr marL="408180" algn="l" defTabSz="408180" rtl="0" eaLnBrk="1" latinLnBrk="0" hangingPunct="1">
      <a:defRPr sz="1607" kern="1200">
        <a:solidFill>
          <a:schemeClr val="tx1"/>
        </a:solidFill>
        <a:latin typeface="+mn-lt"/>
        <a:ea typeface="+mn-ea"/>
        <a:cs typeface="+mn-cs"/>
      </a:defRPr>
    </a:lvl2pPr>
    <a:lvl3pPr marL="816359" algn="l" defTabSz="408180" rtl="0" eaLnBrk="1" latinLnBrk="0" hangingPunct="1">
      <a:defRPr sz="1607" kern="1200">
        <a:solidFill>
          <a:schemeClr val="tx1"/>
        </a:solidFill>
        <a:latin typeface="+mn-lt"/>
        <a:ea typeface="+mn-ea"/>
        <a:cs typeface="+mn-cs"/>
      </a:defRPr>
    </a:lvl3pPr>
    <a:lvl4pPr marL="1224539" algn="l" defTabSz="408180" rtl="0" eaLnBrk="1" latinLnBrk="0" hangingPunct="1">
      <a:defRPr sz="1607" kern="1200">
        <a:solidFill>
          <a:schemeClr val="tx1"/>
        </a:solidFill>
        <a:latin typeface="+mn-lt"/>
        <a:ea typeface="+mn-ea"/>
        <a:cs typeface="+mn-cs"/>
      </a:defRPr>
    </a:lvl4pPr>
    <a:lvl5pPr marL="1632719" algn="l" defTabSz="408180" rtl="0" eaLnBrk="1" latinLnBrk="0" hangingPunct="1">
      <a:defRPr sz="1607" kern="1200">
        <a:solidFill>
          <a:schemeClr val="tx1"/>
        </a:solidFill>
        <a:latin typeface="+mn-lt"/>
        <a:ea typeface="+mn-ea"/>
        <a:cs typeface="+mn-cs"/>
      </a:defRPr>
    </a:lvl5pPr>
    <a:lvl6pPr marL="2040898" algn="l" defTabSz="408180" rtl="0" eaLnBrk="1" latinLnBrk="0" hangingPunct="1">
      <a:defRPr sz="1607" kern="1200">
        <a:solidFill>
          <a:schemeClr val="tx1"/>
        </a:solidFill>
        <a:latin typeface="+mn-lt"/>
        <a:ea typeface="+mn-ea"/>
        <a:cs typeface="+mn-cs"/>
      </a:defRPr>
    </a:lvl6pPr>
    <a:lvl7pPr marL="2449078" algn="l" defTabSz="408180" rtl="0" eaLnBrk="1" latinLnBrk="0" hangingPunct="1">
      <a:defRPr sz="1607" kern="1200">
        <a:solidFill>
          <a:schemeClr val="tx1"/>
        </a:solidFill>
        <a:latin typeface="+mn-lt"/>
        <a:ea typeface="+mn-ea"/>
        <a:cs typeface="+mn-cs"/>
      </a:defRPr>
    </a:lvl7pPr>
    <a:lvl8pPr marL="2857258" algn="l" defTabSz="408180" rtl="0" eaLnBrk="1" latinLnBrk="0" hangingPunct="1">
      <a:defRPr sz="1607" kern="1200">
        <a:solidFill>
          <a:schemeClr val="tx1"/>
        </a:solidFill>
        <a:latin typeface="+mn-lt"/>
        <a:ea typeface="+mn-ea"/>
        <a:cs typeface="+mn-cs"/>
      </a:defRPr>
    </a:lvl8pPr>
    <a:lvl9pPr marL="3265437" algn="l" defTabSz="408180" rtl="0" eaLnBrk="1" latinLnBrk="0" hangingPunct="1">
      <a:defRPr sz="1607"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rrmann, Cynthia A." initials="" lastIdx="3" clrIdx="0"/>
  <p:cmAuthor id="1" name="Chavez, Brian" initials="CB" lastIdx="25" clrIdx="1">
    <p:extLst>
      <p:ext uri="{19B8F6BF-5375-455C-9EA6-DF929625EA0E}">
        <p15:presenceInfo xmlns:p15="http://schemas.microsoft.com/office/powerpoint/2012/main" userId="S::chavez25@llnl.gov::f4703248-a08d-4bd8-9e36-50fe8869fc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4F97"/>
    <a:srgbClr val="F6CE86"/>
    <a:srgbClr val="AEF8E5"/>
    <a:srgbClr val="0A8464"/>
    <a:srgbClr val="0DB78A"/>
    <a:srgbClr val="D68F10"/>
    <a:srgbClr val="F1B13D"/>
    <a:srgbClr val="10D6A2"/>
    <a:srgbClr val="2DEFBC"/>
    <a:srgbClr val="11D9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6274" autoAdjust="0"/>
  </p:normalViewPr>
  <p:slideViewPr>
    <p:cSldViewPr>
      <p:cViewPr>
        <p:scale>
          <a:sx n="160" d="100"/>
          <a:sy n="160" d="100"/>
        </p:scale>
        <p:origin x="126" y="90"/>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90" d="100"/>
        <a:sy n="90" d="100"/>
      </p:scale>
      <p:origin x="0" y="0"/>
    </p:cViewPr>
  </p:sorterViewPr>
  <p:notesViewPr>
    <p:cSldViewPr snapToObjects="1">
      <p:cViewPr varScale="1">
        <p:scale>
          <a:sx n="165" d="100"/>
          <a:sy n="165" d="100"/>
        </p:scale>
        <p:origin x="-5256" y="-11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43343" cy="465455"/>
          </a:xfrm>
          <a:prstGeom prst="rect">
            <a:avLst/>
          </a:prstGeom>
        </p:spPr>
        <p:txBody>
          <a:bodyPr vert="horz" lIns="93253" tIns="46627" rIns="93253" bIns="46627" rtlCol="0"/>
          <a:lstStyle>
            <a:lvl1pPr algn="l">
              <a:defRPr sz="1100"/>
            </a:lvl1pPr>
          </a:lstStyle>
          <a:p>
            <a:endParaRPr lang="en-US" dirty="0">
              <a:latin typeface="Arial"/>
            </a:endParaRPr>
          </a:p>
        </p:txBody>
      </p:sp>
      <p:sp>
        <p:nvSpPr>
          <p:cNvPr id="3" name="Date Placeholder 2"/>
          <p:cNvSpPr>
            <a:spLocks noGrp="1"/>
          </p:cNvSpPr>
          <p:nvPr>
            <p:ph type="dt" sz="quarter" idx="1"/>
          </p:nvPr>
        </p:nvSpPr>
        <p:spPr>
          <a:xfrm>
            <a:off x="3978132" y="2"/>
            <a:ext cx="3043343" cy="465455"/>
          </a:xfrm>
          <a:prstGeom prst="rect">
            <a:avLst/>
          </a:prstGeom>
        </p:spPr>
        <p:txBody>
          <a:bodyPr vert="horz" lIns="93253" tIns="46627" rIns="93253" bIns="46627" rtlCol="0"/>
          <a:lstStyle>
            <a:lvl1pPr algn="r">
              <a:defRPr sz="1100"/>
            </a:lvl1pPr>
          </a:lstStyle>
          <a:p>
            <a:fld id="{7A1D2F2F-8618-2143-A89B-2D6D3F007EBC}" type="datetimeFigureOut">
              <a:rPr lang="en-US" smtClean="0">
                <a:latin typeface="Arial"/>
              </a:rPr>
              <a:pPr/>
              <a:t>2/1/2022</a:t>
            </a:fld>
            <a:endParaRPr lang="en-US" dirty="0">
              <a:latin typeface="Arial"/>
            </a:endParaRPr>
          </a:p>
        </p:txBody>
      </p:sp>
      <p:sp>
        <p:nvSpPr>
          <p:cNvPr id="4" name="Footer Placeholder 3"/>
          <p:cNvSpPr>
            <a:spLocks noGrp="1"/>
          </p:cNvSpPr>
          <p:nvPr>
            <p:ph type="ftr" sz="quarter" idx="2"/>
          </p:nvPr>
        </p:nvSpPr>
        <p:spPr>
          <a:xfrm>
            <a:off x="0" y="8842031"/>
            <a:ext cx="3043343" cy="465455"/>
          </a:xfrm>
          <a:prstGeom prst="rect">
            <a:avLst/>
          </a:prstGeom>
        </p:spPr>
        <p:txBody>
          <a:bodyPr vert="horz" lIns="93253" tIns="46627" rIns="93253" bIns="46627" rtlCol="0" anchor="b"/>
          <a:lstStyle>
            <a:lvl1pPr algn="l">
              <a:defRPr sz="1100"/>
            </a:lvl1pPr>
          </a:lstStyle>
          <a:p>
            <a:endParaRPr lang="en-US" dirty="0">
              <a:latin typeface="Arial"/>
            </a:endParaRPr>
          </a:p>
        </p:txBody>
      </p:sp>
      <p:sp>
        <p:nvSpPr>
          <p:cNvPr id="5" name="Slide Number Placeholder 4"/>
          <p:cNvSpPr>
            <a:spLocks noGrp="1"/>
          </p:cNvSpPr>
          <p:nvPr>
            <p:ph type="sldNum" sz="quarter" idx="3"/>
          </p:nvPr>
        </p:nvSpPr>
        <p:spPr>
          <a:xfrm>
            <a:off x="3978132" y="8842031"/>
            <a:ext cx="3043343" cy="465455"/>
          </a:xfrm>
          <a:prstGeom prst="rect">
            <a:avLst/>
          </a:prstGeom>
        </p:spPr>
        <p:txBody>
          <a:bodyPr vert="horz" lIns="93253" tIns="46627" rIns="93253" bIns="46627" rtlCol="0" anchor="b"/>
          <a:lstStyle>
            <a:lvl1pPr algn="r">
              <a:defRPr sz="1100"/>
            </a:lvl1pPr>
          </a:lstStyle>
          <a:p>
            <a:fld id="{CE221CE3-F987-1944-AB66-8BE5522C5EC6}" type="slidenum">
              <a:rPr lang="en-US" smtClean="0">
                <a:latin typeface="Arial"/>
              </a:rPr>
              <a:pPr/>
              <a:t>‹#›</a:t>
            </a:fld>
            <a:endParaRPr lang="en-US" dirty="0">
              <a:latin typeface="Arial"/>
            </a:endParaRPr>
          </a:p>
        </p:txBody>
      </p:sp>
    </p:spTree>
    <p:extLst>
      <p:ext uri="{BB962C8B-B14F-4D97-AF65-F5344CB8AC3E}">
        <p14:creationId xmlns:p14="http://schemas.microsoft.com/office/powerpoint/2010/main" val="33228481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43343" cy="465455"/>
          </a:xfrm>
          <a:prstGeom prst="rect">
            <a:avLst/>
          </a:prstGeom>
        </p:spPr>
        <p:txBody>
          <a:bodyPr vert="horz" lIns="93253" tIns="46627" rIns="93253" bIns="46627" rtlCol="0"/>
          <a:lstStyle>
            <a:lvl1pPr algn="l">
              <a:defRPr sz="1100">
                <a:latin typeface="Arial"/>
              </a:defRPr>
            </a:lvl1pPr>
          </a:lstStyle>
          <a:p>
            <a:endParaRPr lang="en-US" dirty="0"/>
          </a:p>
        </p:txBody>
      </p:sp>
      <p:sp>
        <p:nvSpPr>
          <p:cNvPr id="3" name="Date Placeholder 2"/>
          <p:cNvSpPr>
            <a:spLocks noGrp="1"/>
          </p:cNvSpPr>
          <p:nvPr>
            <p:ph type="dt" idx="1"/>
          </p:nvPr>
        </p:nvSpPr>
        <p:spPr>
          <a:xfrm>
            <a:off x="3978132" y="2"/>
            <a:ext cx="3043343" cy="465455"/>
          </a:xfrm>
          <a:prstGeom prst="rect">
            <a:avLst/>
          </a:prstGeom>
        </p:spPr>
        <p:txBody>
          <a:bodyPr vert="horz" lIns="93253" tIns="46627" rIns="93253" bIns="46627" rtlCol="0"/>
          <a:lstStyle>
            <a:lvl1pPr algn="r">
              <a:defRPr sz="1100">
                <a:latin typeface="Arial"/>
              </a:defRPr>
            </a:lvl1pPr>
          </a:lstStyle>
          <a:p>
            <a:fld id="{D8B0A143-2353-BE4A-A6C4-57C9AE3FBC68}" type="datetimeFigureOut">
              <a:rPr lang="en-US" smtClean="0"/>
              <a:pPr/>
              <a:t>2/1/2022</a:t>
            </a:fld>
            <a:endParaRPr lang="en-US" dirty="0"/>
          </a:p>
        </p:txBody>
      </p:sp>
      <p:sp>
        <p:nvSpPr>
          <p:cNvPr id="4" name="Slide Image Placeholder 3"/>
          <p:cNvSpPr>
            <a:spLocks noGrp="1" noRot="1" noChangeAspect="1"/>
          </p:cNvSpPr>
          <p:nvPr>
            <p:ph type="sldImg" idx="2"/>
          </p:nvPr>
        </p:nvSpPr>
        <p:spPr>
          <a:xfrm>
            <a:off x="407988" y="698500"/>
            <a:ext cx="6207125" cy="3490913"/>
          </a:xfrm>
          <a:prstGeom prst="rect">
            <a:avLst/>
          </a:prstGeom>
          <a:noFill/>
          <a:ln w="12700">
            <a:solidFill>
              <a:prstClr val="black"/>
            </a:solidFill>
          </a:ln>
        </p:spPr>
        <p:txBody>
          <a:bodyPr vert="horz" lIns="93253" tIns="46627" rIns="93253" bIns="46627" rtlCol="0" anchor="ctr"/>
          <a:lstStyle/>
          <a:p>
            <a:endParaRPr lang="en-US" dirty="0"/>
          </a:p>
        </p:txBody>
      </p:sp>
      <p:sp>
        <p:nvSpPr>
          <p:cNvPr id="5" name="Notes Placeholder 4"/>
          <p:cNvSpPr>
            <a:spLocks noGrp="1"/>
          </p:cNvSpPr>
          <p:nvPr>
            <p:ph type="body" sz="quarter" idx="3"/>
          </p:nvPr>
        </p:nvSpPr>
        <p:spPr>
          <a:xfrm>
            <a:off x="702310" y="4421825"/>
            <a:ext cx="5618480" cy="4189095"/>
          </a:xfrm>
          <a:prstGeom prst="rect">
            <a:avLst/>
          </a:prstGeom>
        </p:spPr>
        <p:txBody>
          <a:bodyPr vert="horz" lIns="93253" tIns="46627" rIns="93253" bIns="46627"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42031"/>
            <a:ext cx="3043343" cy="465455"/>
          </a:xfrm>
          <a:prstGeom prst="rect">
            <a:avLst/>
          </a:prstGeom>
        </p:spPr>
        <p:txBody>
          <a:bodyPr vert="horz" lIns="93253" tIns="46627" rIns="93253" bIns="46627" rtlCol="0" anchor="b"/>
          <a:lstStyle>
            <a:lvl1pPr algn="l">
              <a:defRPr sz="1100">
                <a:latin typeface="Arial"/>
              </a:defRPr>
            </a:lvl1pPr>
          </a:lstStyle>
          <a:p>
            <a:endParaRPr lang="en-US" dirty="0"/>
          </a:p>
        </p:txBody>
      </p:sp>
      <p:sp>
        <p:nvSpPr>
          <p:cNvPr id="7" name="Slide Number Placeholder 6"/>
          <p:cNvSpPr>
            <a:spLocks noGrp="1"/>
          </p:cNvSpPr>
          <p:nvPr>
            <p:ph type="sldNum" sz="quarter" idx="5"/>
          </p:nvPr>
        </p:nvSpPr>
        <p:spPr>
          <a:xfrm>
            <a:off x="3978132" y="8842031"/>
            <a:ext cx="3043343" cy="465455"/>
          </a:xfrm>
          <a:prstGeom prst="rect">
            <a:avLst/>
          </a:prstGeom>
        </p:spPr>
        <p:txBody>
          <a:bodyPr vert="horz" lIns="93253" tIns="46627" rIns="93253" bIns="46627" rtlCol="0" anchor="b"/>
          <a:lstStyle>
            <a:lvl1pPr algn="r">
              <a:defRPr sz="1100">
                <a:latin typeface="Arial"/>
              </a:defRPr>
            </a:lvl1pPr>
          </a:lstStyle>
          <a:p>
            <a:fld id="{4CFDF800-FE0E-A944-8AC1-D57C07B352FC}" type="slidenum">
              <a:rPr lang="en-US" smtClean="0"/>
              <a:pPr/>
              <a:t>‹#›</a:t>
            </a:fld>
            <a:endParaRPr lang="en-US" dirty="0"/>
          </a:p>
        </p:txBody>
      </p:sp>
    </p:spTree>
    <p:extLst>
      <p:ext uri="{BB962C8B-B14F-4D97-AF65-F5344CB8AC3E}">
        <p14:creationId xmlns:p14="http://schemas.microsoft.com/office/powerpoint/2010/main" val="3516765093"/>
      </p:ext>
    </p:extLst>
  </p:cSld>
  <p:clrMap bg1="lt1" tx1="dk1" bg2="lt2" tx2="dk2" accent1="accent1" accent2="accent2" accent3="accent3" accent4="accent4" accent5="accent5" accent6="accent6" hlink="hlink" folHlink="folHlink"/>
  <p:hf hdr="0" ftr="0" dt="0"/>
  <p:notesStyle>
    <a:lvl1pPr marL="0" algn="l" defTabSz="408180" rtl="0" eaLnBrk="1" latinLnBrk="0" hangingPunct="1">
      <a:defRPr sz="1071" kern="1200">
        <a:solidFill>
          <a:schemeClr val="tx1"/>
        </a:solidFill>
        <a:latin typeface="Arial"/>
        <a:ea typeface="+mn-ea"/>
        <a:cs typeface="+mn-cs"/>
      </a:defRPr>
    </a:lvl1pPr>
    <a:lvl2pPr marL="408180" algn="l" defTabSz="408180" rtl="0" eaLnBrk="1" latinLnBrk="0" hangingPunct="1">
      <a:defRPr sz="1071" kern="1200">
        <a:solidFill>
          <a:schemeClr val="tx1"/>
        </a:solidFill>
        <a:latin typeface="Arial"/>
        <a:ea typeface="+mn-ea"/>
        <a:cs typeface="+mn-cs"/>
      </a:defRPr>
    </a:lvl2pPr>
    <a:lvl3pPr marL="816359" algn="l" defTabSz="408180" rtl="0" eaLnBrk="1" latinLnBrk="0" hangingPunct="1">
      <a:defRPr sz="1071" kern="1200">
        <a:solidFill>
          <a:schemeClr val="tx1"/>
        </a:solidFill>
        <a:latin typeface="Arial"/>
        <a:ea typeface="+mn-ea"/>
        <a:cs typeface="+mn-cs"/>
      </a:defRPr>
    </a:lvl3pPr>
    <a:lvl4pPr marL="1224539" algn="l" defTabSz="408180" rtl="0" eaLnBrk="1" latinLnBrk="0" hangingPunct="1">
      <a:defRPr sz="1071" kern="1200">
        <a:solidFill>
          <a:schemeClr val="tx1"/>
        </a:solidFill>
        <a:latin typeface="Arial"/>
        <a:ea typeface="+mn-ea"/>
        <a:cs typeface="+mn-cs"/>
      </a:defRPr>
    </a:lvl4pPr>
    <a:lvl5pPr marL="1632719" algn="l" defTabSz="408180" rtl="0" eaLnBrk="1" latinLnBrk="0" hangingPunct="1">
      <a:defRPr sz="1071" kern="1200">
        <a:solidFill>
          <a:schemeClr val="tx1"/>
        </a:solidFill>
        <a:latin typeface="Arial"/>
        <a:ea typeface="+mn-ea"/>
        <a:cs typeface="+mn-cs"/>
      </a:defRPr>
    </a:lvl5pPr>
    <a:lvl6pPr marL="2040898" algn="l" defTabSz="408180" rtl="0" eaLnBrk="1" latinLnBrk="0" hangingPunct="1">
      <a:defRPr sz="1071" kern="1200">
        <a:solidFill>
          <a:schemeClr val="tx1"/>
        </a:solidFill>
        <a:latin typeface="+mn-lt"/>
        <a:ea typeface="+mn-ea"/>
        <a:cs typeface="+mn-cs"/>
      </a:defRPr>
    </a:lvl6pPr>
    <a:lvl7pPr marL="2449078" algn="l" defTabSz="408180" rtl="0" eaLnBrk="1" latinLnBrk="0" hangingPunct="1">
      <a:defRPr sz="1071" kern="1200">
        <a:solidFill>
          <a:schemeClr val="tx1"/>
        </a:solidFill>
        <a:latin typeface="+mn-lt"/>
        <a:ea typeface="+mn-ea"/>
        <a:cs typeface="+mn-cs"/>
      </a:defRPr>
    </a:lvl7pPr>
    <a:lvl8pPr marL="2857258" algn="l" defTabSz="408180" rtl="0" eaLnBrk="1" latinLnBrk="0" hangingPunct="1">
      <a:defRPr sz="1071" kern="1200">
        <a:solidFill>
          <a:schemeClr val="tx1"/>
        </a:solidFill>
        <a:latin typeface="+mn-lt"/>
        <a:ea typeface="+mn-ea"/>
        <a:cs typeface="+mn-cs"/>
      </a:defRPr>
    </a:lvl8pPr>
    <a:lvl9pPr marL="3265437" algn="l" defTabSz="408180" rtl="0" eaLnBrk="1" latinLnBrk="0" hangingPunct="1">
      <a:defRPr sz="107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nam04.safelinks.protection.outlook.com/?url=https%3A%2F%2Furldefense.us%2Fv3%2F__https%3A%2Fwww.osapublishing.org%2Fjosaa%2Fabstract.cfm%3Furi%3Djosaa-30-7-1460__%3B!!G2kpM7uM-TzIFchu!nLhTK9A_FyNdjWwdxINkWYUME-gLfBek_S7UgRFdiKzeauUmrD3yhwvpaaEW9_NRHg%24&amp;data=04%7C01%7Ctgwhite%40unr.edu%7C5e400b48d6e3460ddc7308d910e2c293%7C523b4bfc0ebd4c03b2b96f6a17fd31d8%7C1%7C0%7C637559388378239650%7CUnknown%7CTWFpbGZsb3d8eyJWIjoiMC4wLjAwMDAiLCJQIjoiV2luMzIiLCJBTiI6Ik1haWwiLCJXVCI6Mn0%3D%7C1000&amp;sdata=znc%2BDuQidGh1SAj%2BslHirNRP32czEfJ6v%2BexXTfp%2FZU%3D&amp;reserved=0"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nam04.safelinks.protection.outlook.com/?url=https%3A%2F%2Furldefense.us%2Fv3%2F__https%3A%2Fwww.ncbi.nlm.nih.gov%2Fpmc%2Farticles%2FPMC5458972%2F__%3B!!G2kpM7uM-TzIFchu!nLhTK9A_FyNdjWwdxINkWYUME-gLfBek_S7UgRFdiKzeauUmrD3yhwvpaaFv9qmMlw%24&amp;data=04%7C01%7Ctgwhite%40unr.edu%7C5e400b48d6e3460ddc7308d910e2c293%7C523b4bfc0ebd4c03b2b96f6a17fd31d8%7C1%7C0%7C637559388378239650%7CUnknown%7CTWFpbGZsb3d8eyJWIjoiMC4wLjAwMDAiLCJQIjoiV2luMzIiLCJBTiI6Ik1haWwiLCJXVCI6Mn0%3D%7C1000&amp;sdata=vkmXsxf0iRwB66HrvI0xRSLMimX%2BGwPZo9nOtXmI60g%3D&amp;reserved=0"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79ED37-F7FC-4EFE-8731-5E73559259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7642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dirty="0"/>
              <a:t>The small source improves the spatial coherence of the beam such that we can (in 1D) observe interference effects from refractive and diffractive effects. </a:t>
            </a:r>
          </a:p>
          <a:p>
            <a:endParaRPr lang="en-US" dirty="0"/>
          </a:p>
          <a:p>
            <a:pPr marL="0" marR="0">
              <a:spcBef>
                <a:spcPts val="0"/>
              </a:spcBef>
              <a:spcAft>
                <a:spcPts val="0"/>
              </a:spcAft>
            </a:pPr>
            <a:r>
              <a:rPr lang="en-US" sz="1800" dirty="0">
                <a:effectLst/>
                <a:latin typeface="Calibri" panose="020F0502020204030204" pitchFamily="34" charset="0"/>
                <a:ea typeface="Calibri" panose="020F0502020204030204" pitchFamily="34" charset="0"/>
              </a:rPr>
              <a:t>Refraction: Waves changing velocity due to the refractive index of the material (Some papers refer to this regime as having X-rays that propagate straight through the target but change phase).</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Diffraction: X-rays that change direction at the target. Does not require a refractive index gradient. i.e., a knife edge or aperture would diffract. </a:t>
            </a:r>
          </a:p>
          <a:p>
            <a:endParaRPr lang="en-US" dirty="0"/>
          </a:p>
          <a:p>
            <a:r>
              <a:rPr lang="en-US" dirty="0"/>
              <a:t>Fourier transform of the complex transmission function</a:t>
            </a:r>
          </a:p>
          <a:p>
            <a:endParaRPr lang="en-US" dirty="0"/>
          </a:p>
          <a:p>
            <a:pPr marL="0" marR="0">
              <a:spcBef>
                <a:spcPts val="0"/>
              </a:spcBef>
              <a:spcAft>
                <a:spcPts val="0"/>
              </a:spcAft>
            </a:pPr>
            <a:r>
              <a:rPr lang="en-US" sz="1800" dirty="0">
                <a:effectLst/>
                <a:latin typeface="Calibri" panose="020F0502020204030204" pitchFamily="34" charset="0"/>
                <a:ea typeface="Calibri" panose="020F0502020204030204" pitchFamily="34" charset="0"/>
              </a:rPr>
              <a:t>In this regime, as you can see from equation 5, the intensity is proportional to the Laplacian of the phase (or, because phase-change and density are related in a plasma imaged with hard X-rays, the Laplacian of density). Phase-contrast imaging and refraction enhanced imaging seem to be synonymous in the literature.</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People use the phrase </a:t>
            </a:r>
            <a:r>
              <a:rPr lang="en-US" sz="1800" b="1" dirty="0">
                <a:effectLst/>
                <a:latin typeface="Calibri" panose="020F0502020204030204" pitchFamily="34" charset="0"/>
                <a:ea typeface="Calibri" panose="020F0502020204030204" pitchFamily="34" charset="0"/>
              </a:rPr>
              <a:t>absorption</a:t>
            </a:r>
            <a:r>
              <a:rPr lang="en-US" sz="1800" dirty="0">
                <a:effectLst/>
                <a:latin typeface="Calibri" panose="020F0502020204030204" pitchFamily="34" charset="0"/>
                <a:ea typeface="Calibri" panose="020F0502020204030204" pitchFamily="34" charset="0"/>
              </a:rPr>
              <a:t> contrast imaging to mean any situation where the detector is located near the target, or the source size is large, so there are no interference effects. In this case, the signal is only proportional to absorption in the material (i.e., Beer’s Law type equations).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These two situations cover 95% of what you read about in the literature. We are in neither of these. We have significant phase </a:t>
            </a:r>
            <a:r>
              <a:rPr lang="en-US" sz="1800" b="1" dirty="0">
                <a:effectLst/>
                <a:latin typeface="Calibri" panose="020F0502020204030204" pitchFamily="34" charset="0"/>
                <a:ea typeface="Calibri" panose="020F0502020204030204" pitchFamily="34" charset="0"/>
              </a:rPr>
              <a:t>and</a:t>
            </a:r>
            <a:r>
              <a:rPr lang="en-US" sz="1800" dirty="0">
                <a:effectLst/>
                <a:latin typeface="Calibri" panose="020F0502020204030204" pitchFamily="34" charset="0"/>
                <a:ea typeface="Calibri" panose="020F0502020204030204" pitchFamily="34" charset="0"/>
              </a:rPr>
              <a:t> absorption effects, but we also place the detector far from the sample. What we have is called Fresnel diffraction, it covers all the above, and the correct way to deal with this is to solve the Fresnel-</a:t>
            </a:r>
            <a:r>
              <a:rPr lang="en-US" sz="1800" dirty="0" err="1">
                <a:effectLst/>
                <a:latin typeface="Calibri" panose="020F0502020204030204" pitchFamily="34" charset="0"/>
                <a:ea typeface="Calibri" panose="020F0502020204030204" pitchFamily="34" charset="0"/>
              </a:rPr>
              <a:t>Kirchoff</a:t>
            </a:r>
            <a:r>
              <a:rPr lang="en-US" sz="1800" dirty="0">
                <a:effectLst/>
                <a:latin typeface="Calibri" panose="020F0502020204030204" pitchFamily="34" charset="0"/>
                <a:ea typeface="Calibri" panose="020F0502020204030204" pitchFamily="34" charset="0"/>
              </a:rPr>
              <a:t> integral (i.e., Pogany et al. equation (2)). For the record, this is what the code does.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Some people have tried to modify the refraction equation (i.e., the </a:t>
            </a:r>
            <a:r>
              <a:rPr lang="en-US" sz="1800" dirty="0" err="1">
                <a:effectLst/>
                <a:latin typeface="Calibri" panose="020F0502020204030204" pitchFamily="34" charset="0"/>
                <a:ea typeface="Calibri" panose="020F0502020204030204" pitchFamily="34" charset="0"/>
              </a:rPr>
              <a:t>Lapalcian</a:t>
            </a:r>
            <a:r>
              <a:rPr lang="en-US" sz="1800" dirty="0">
                <a:effectLst/>
                <a:latin typeface="Calibri" panose="020F0502020204030204" pitchFamily="34" charset="0"/>
                <a:ea typeface="Calibri" panose="020F0502020204030204" pitchFamily="34" charset="0"/>
              </a:rPr>
              <a:t> one) to add in absorption without dealing with diffraction and the full Fresnel-</a:t>
            </a:r>
            <a:r>
              <a:rPr lang="en-US" sz="1800" dirty="0" err="1">
                <a:effectLst/>
                <a:latin typeface="Calibri" panose="020F0502020204030204" pitchFamily="34" charset="0"/>
                <a:ea typeface="Calibri" panose="020F0502020204030204" pitchFamily="34" charset="0"/>
              </a:rPr>
              <a:t>Kirchoff</a:t>
            </a:r>
            <a:r>
              <a:rPr lang="en-US" sz="1800" dirty="0">
                <a:effectLst/>
                <a:latin typeface="Calibri" panose="020F0502020204030204" pitchFamily="34" charset="0"/>
                <a:ea typeface="Calibri" panose="020F0502020204030204" pitchFamily="34" charset="0"/>
              </a:rPr>
              <a:t> integral. This is useful as diffraction isn’t that important unless you have small sharp features. Nino and colleagues claims to have been the most successful at this: </a:t>
            </a:r>
            <a:r>
              <a:rPr lang="en-US" sz="1800" u="sng" dirty="0">
                <a:solidFill>
                  <a:srgbClr val="0563C1"/>
                </a:solidFill>
                <a:effectLst/>
                <a:latin typeface="Calibri" panose="020F0502020204030204" pitchFamily="34" charset="0"/>
                <a:ea typeface="Calibri" panose="020F0502020204030204" pitchFamily="34" charset="0"/>
                <a:hlinkClick r:id="rId3"/>
              </a:rPr>
              <a:t>https://www.osapublishing.org/josaa/abstract.cfm?uri=josaa-30-7-1460</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r>
              <a:rPr lang="en-US" sz="1800" dirty="0">
                <a:effectLst/>
                <a:latin typeface="Calibri" panose="020F0502020204030204" pitchFamily="34" charset="0"/>
                <a:ea typeface="Calibri" panose="020F0502020204030204" pitchFamily="34" charset="0"/>
              </a:rPr>
              <a:t>Equation (10) in Nino’s paper would, in theory, be refraction ONLY. I have coded this up. As you can see, the refraction approximation gets the CH-vacuum interface correct. However, around the W wire, we have significant features that I would attribute to diffraction. </a:t>
            </a:r>
          </a:p>
          <a:p>
            <a:endParaRPr lang="en-US" sz="1800" dirty="0">
              <a:effectLst/>
              <a:latin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Finally, this paper has some interesting points on Fresnel diffraction: </a:t>
            </a:r>
            <a:r>
              <a:rPr lang="en-US" sz="1800" u="sng" dirty="0">
                <a:solidFill>
                  <a:srgbClr val="0563C1"/>
                </a:solidFill>
                <a:effectLst/>
                <a:latin typeface="Calibri" panose="020F0502020204030204" pitchFamily="34" charset="0"/>
                <a:ea typeface="Calibri" panose="020F0502020204030204" pitchFamily="34" charset="0"/>
                <a:hlinkClick r:id="rId4"/>
              </a:rPr>
              <a:t>https://www.ncbi.nlm.nih.gov/pmc/articles/PMC5458972/</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Importantly, it talks about the need for spatial coherence and the lack of need for chromatic coherence (i.e., we can use polychromatic X-rays, i.e., 4-6 keV X-rays give the same pattern, which we already knew). It does say that Fresnel diffraction is the near-field approximation (i.e., just one fringe) of Kirchhoff–Fresnel diffraction (many fringes).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79ED37-F7FC-4EFE-8731-5E73559259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331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79ED37-F7FC-4EFE-8731-5E73559259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9351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233880-2939-3547-96ED-80D56EC616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0766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233880-2939-3547-96ED-80D56EC616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3641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71"/>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9B5187D-8D49-4E47-BFCC-F0999BB310EA}" type="datetimeFigureOut">
              <a:rPr lang="en-US" smtClean="0"/>
              <a:t>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9CC114-A72B-4088-AACF-04C66DB19C9F}" type="slidenum">
              <a:rPr lang="en-US" smtClean="0"/>
              <a:t>‹#›</a:t>
            </a:fld>
            <a:endParaRPr lang="en-US"/>
          </a:p>
        </p:txBody>
      </p:sp>
    </p:spTree>
    <p:extLst>
      <p:ext uri="{BB962C8B-B14F-4D97-AF65-F5344CB8AC3E}">
        <p14:creationId xmlns:p14="http://schemas.microsoft.com/office/powerpoint/2010/main" val="630399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B5187D-8D49-4E47-BFCC-F0999BB310EA}" type="datetimeFigureOut">
              <a:rPr lang="en-US" smtClean="0"/>
              <a:t>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CC114-A72B-4088-AACF-04C66DB19C9F}" type="slidenum">
              <a:rPr lang="en-US" smtClean="0"/>
              <a:t>‹#›</a:t>
            </a:fld>
            <a:endParaRPr lang="en-US"/>
          </a:p>
        </p:txBody>
      </p:sp>
    </p:spTree>
    <p:extLst>
      <p:ext uri="{BB962C8B-B14F-4D97-AF65-F5344CB8AC3E}">
        <p14:creationId xmlns:p14="http://schemas.microsoft.com/office/powerpoint/2010/main" val="19570603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B5187D-8D49-4E47-BFCC-F0999BB310EA}" type="datetimeFigureOut">
              <a:rPr lang="en-US" smtClean="0"/>
              <a:t>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CC114-A72B-4088-AACF-04C66DB19C9F}" type="slidenum">
              <a:rPr lang="en-US" smtClean="0"/>
              <a:t>‹#›</a:t>
            </a:fld>
            <a:endParaRPr lang="en-US"/>
          </a:p>
        </p:txBody>
      </p:sp>
    </p:spTree>
    <p:extLst>
      <p:ext uri="{BB962C8B-B14F-4D97-AF65-F5344CB8AC3E}">
        <p14:creationId xmlns:p14="http://schemas.microsoft.com/office/powerpoint/2010/main" val="4024167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rot lat="0" lon="0" rev="4800000"/>
              </a:lightRig>
            </a:scene3d>
            <a:sp3d prstMaterial="matte"/>
          </a:bodyPr>
          <a:lstStyle/>
          <a:p>
            <a:r>
              <a:rPr kumimoji="0" lang="en-US"/>
              <a:t>Click to edit Master title style</a:t>
            </a:r>
            <a:endParaRPr kumimoji="0" lang="en-US" dirty="0"/>
          </a:p>
        </p:txBody>
      </p:sp>
    </p:spTree>
    <p:extLst>
      <p:ext uri="{BB962C8B-B14F-4D97-AF65-F5344CB8AC3E}">
        <p14:creationId xmlns:p14="http://schemas.microsoft.com/office/powerpoint/2010/main" val="3012791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B5187D-8D49-4E47-BFCC-F0999BB310EA}" type="datetimeFigureOut">
              <a:rPr lang="en-US" smtClean="0"/>
              <a:t>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CC114-A72B-4088-AACF-04C66DB19C9F}" type="slidenum">
              <a:rPr lang="en-US" smtClean="0"/>
              <a:t>‹#›</a:t>
            </a:fld>
            <a:endParaRPr lang="en-US"/>
          </a:p>
        </p:txBody>
      </p:sp>
    </p:spTree>
    <p:extLst>
      <p:ext uri="{BB962C8B-B14F-4D97-AF65-F5344CB8AC3E}">
        <p14:creationId xmlns:p14="http://schemas.microsoft.com/office/powerpoint/2010/main" val="2225574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B5187D-8D49-4E47-BFCC-F0999BB310EA}" type="datetimeFigureOut">
              <a:rPr lang="en-US" smtClean="0"/>
              <a:t>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CC114-A72B-4088-AACF-04C66DB19C9F}" type="slidenum">
              <a:rPr lang="en-US" smtClean="0"/>
              <a:t>‹#›</a:t>
            </a:fld>
            <a:endParaRPr lang="en-US"/>
          </a:p>
        </p:txBody>
      </p:sp>
      <p:sp>
        <p:nvSpPr>
          <p:cNvPr id="7" name="Rectangle 6">
            <a:extLst>
              <a:ext uri="{FF2B5EF4-FFF2-40B4-BE49-F238E27FC236}">
                <a16:creationId xmlns:a16="http://schemas.microsoft.com/office/drawing/2014/main" id="{E3C410B7-3ED0-4033-9915-F6294B2B4C4C}"/>
              </a:ext>
            </a:extLst>
          </p:cNvPr>
          <p:cNvSpPr/>
          <p:nvPr userDrawn="1"/>
        </p:nvSpPr>
        <p:spPr>
          <a:xfrm>
            <a:off x="0" y="4767262"/>
            <a:ext cx="9144000" cy="279443"/>
          </a:xfrm>
          <a:prstGeom prst="rect">
            <a:avLst/>
          </a:prstGeom>
          <a:solidFill>
            <a:srgbClr val="091F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a:p>
        </p:txBody>
      </p:sp>
      <p:pic>
        <p:nvPicPr>
          <p:cNvPr id="8" name="Picture 7">
            <a:extLst>
              <a:ext uri="{FF2B5EF4-FFF2-40B4-BE49-F238E27FC236}">
                <a16:creationId xmlns:a16="http://schemas.microsoft.com/office/drawing/2014/main" id="{909AD77C-43FA-4F68-BC68-6E56954FF08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3840" y="4705350"/>
            <a:ext cx="756918" cy="405037"/>
          </a:xfrm>
          <a:prstGeom prst="rect">
            <a:avLst/>
          </a:prstGeom>
        </p:spPr>
      </p:pic>
    </p:spTree>
    <p:extLst>
      <p:ext uri="{BB962C8B-B14F-4D97-AF65-F5344CB8AC3E}">
        <p14:creationId xmlns:p14="http://schemas.microsoft.com/office/powerpoint/2010/main" val="1402687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B5187D-8D49-4E47-BFCC-F0999BB310EA}" type="datetimeFigureOut">
              <a:rPr lang="en-US" smtClean="0"/>
              <a:t>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CC114-A72B-4088-AACF-04C66DB19C9F}" type="slidenum">
              <a:rPr lang="en-US" smtClean="0"/>
              <a:t>‹#›</a:t>
            </a:fld>
            <a:endParaRPr lang="en-US"/>
          </a:p>
        </p:txBody>
      </p:sp>
    </p:spTree>
    <p:extLst>
      <p:ext uri="{BB962C8B-B14F-4D97-AF65-F5344CB8AC3E}">
        <p14:creationId xmlns:p14="http://schemas.microsoft.com/office/powerpoint/2010/main" val="1445982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B5187D-8D49-4E47-BFCC-F0999BB310EA}" type="datetimeFigureOut">
              <a:rPr lang="en-US" smtClean="0"/>
              <a:t>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9CC114-A72B-4088-AACF-04C66DB19C9F}" type="slidenum">
              <a:rPr lang="en-US" smtClean="0"/>
              <a:t>‹#›</a:t>
            </a:fld>
            <a:endParaRPr lang="en-US"/>
          </a:p>
        </p:txBody>
      </p:sp>
    </p:spTree>
    <p:extLst>
      <p:ext uri="{BB962C8B-B14F-4D97-AF65-F5344CB8AC3E}">
        <p14:creationId xmlns:p14="http://schemas.microsoft.com/office/powerpoint/2010/main" val="4021392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6"/>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B5187D-8D49-4E47-BFCC-F0999BB310EA}" type="datetimeFigureOut">
              <a:rPr lang="en-US" smtClean="0"/>
              <a:t>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9CC114-A72B-4088-AACF-04C66DB19C9F}" type="slidenum">
              <a:rPr lang="en-US" smtClean="0"/>
              <a:t>‹#›</a:t>
            </a:fld>
            <a:endParaRPr lang="en-US"/>
          </a:p>
        </p:txBody>
      </p:sp>
    </p:spTree>
    <p:extLst>
      <p:ext uri="{BB962C8B-B14F-4D97-AF65-F5344CB8AC3E}">
        <p14:creationId xmlns:p14="http://schemas.microsoft.com/office/powerpoint/2010/main" val="1711015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B5187D-8D49-4E47-BFCC-F0999BB310EA}" type="datetimeFigureOut">
              <a:rPr lang="en-US" smtClean="0"/>
              <a:t>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9CC114-A72B-4088-AACF-04C66DB19C9F}" type="slidenum">
              <a:rPr lang="en-US" smtClean="0"/>
              <a:t>‹#›</a:t>
            </a:fld>
            <a:endParaRPr lang="en-US"/>
          </a:p>
        </p:txBody>
      </p:sp>
    </p:spTree>
    <p:extLst>
      <p:ext uri="{BB962C8B-B14F-4D97-AF65-F5344CB8AC3E}">
        <p14:creationId xmlns:p14="http://schemas.microsoft.com/office/powerpoint/2010/main" val="360659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B5187D-8D49-4E47-BFCC-F0999BB310EA}" type="datetimeFigureOut">
              <a:rPr lang="en-US" smtClean="0"/>
              <a:t>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9CC114-A72B-4088-AACF-04C66DB19C9F}" type="slidenum">
              <a:rPr lang="en-US" smtClean="0"/>
              <a:t>‹#›</a:t>
            </a:fld>
            <a:endParaRPr lang="en-US"/>
          </a:p>
        </p:txBody>
      </p:sp>
    </p:spTree>
    <p:extLst>
      <p:ext uri="{BB962C8B-B14F-4D97-AF65-F5344CB8AC3E}">
        <p14:creationId xmlns:p14="http://schemas.microsoft.com/office/powerpoint/2010/main" val="2028928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71"/>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9B5187D-8D49-4E47-BFCC-F0999BB310EA}" type="datetimeFigureOut">
              <a:rPr lang="en-US" smtClean="0"/>
              <a:t>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9CC114-A72B-4088-AACF-04C66DB19C9F}" type="slidenum">
              <a:rPr lang="en-US" smtClean="0"/>
              <a:t>‹#›</a:t>
            </a:fld>
            <a:endParaRPr lang="en-US"/>
          </a:p>
        </p:txBody>
      </p:sp>
    </p:spTree>
    <p:extLst>
      <p:ext uri="{BB962C8B-B14F-4D97-AF65-F5344CB8AC3E}">
        <p14:creationId xmlns:p14="http://schemas.microsoft.com/office/powerpoint/2010/main" val="8845597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389659"/>
          </a:xfrm>
          <a:prstGeom prst="rect">
            <a:avLst/>
          </a:prstGeom>
          <a:solidFill>
            <a:schemeClr val="accent1">
              <a:lumMod val="75000"/>
            </a:schemeClr>
          </a:solidFill>
          <a:effectLst/>
        </p:spPr>
        <p:txBody>
          <a:bodyPr vert="horz" lIns="0" tIns="0" rIns="0" bIns="0" rtlCol="0" anchor="ctr" anchorCtr="0">
            <a:noAutofit/>
            <a:scene3d>
              <a:camera prst="orthographicFront"/>
              <a:lightRig rig="threePt" dir="t">
                <a:rot lat="0" lon="0" rev="4800000"/>
              </a:lightRig>
            </a:scene3d>
            <a:sp3d prstMaterial="matte"/>
          </a:bodyPr>
          <a:lstStyle/>
          <a:p>
            <a:r>
              <a:rPr kumimoji="0" lang="en-US" dirty="0"/>
              <a:t>Title</a:t>
            </a:r>
          </a:p>
        </p:txBody>
      </p:sp>
      <p:sp>
        <p:nvSpPr>
          <p:cNvPr id="11" name="Rectangle 10"/>
          <p:cNvSpPr/>
          <p:nvPr userDrawn="1"/>
        </p:nvSpPr>
        <p:spPr>
          <a:xfrm>
            <a:off x="0" y="4895701"/>
            <a:ext cx="9144000" cy="247799"/>
          </a:xfrm>
          <a:prstGeom prst="rect">
            <a:avLst/>
          </a:prstGeom>
          <a:gradFill flip="none" rotWithShape="1">
            <a:gsLst>
              <a:gs pos="0">
                <a:srgbClr val="294861"/>
              </a:gs>
              <a:gs pos="46000">
                <a:schemeClr val="accent1">
                  <a:lumMod val="50000"/>
                </a:schemeClr>
              </a:gs>
              <a:gs pos="100000">
                <a:srgbClr val="4388B8"/>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algn="l" defTabSz="391815" rtl="0" eaLnBrk="1" latinLnBrk="0" hangingPunct="1"/>
            <a:endParaRPr lang="en-US" sz="335" dirty="0">
              <a:latin typeface="Arial"/>
            </a:endParaRPr>
          </a:p>
        </p:txBody>
      </p:sp>
      <p:sp>
        <p:nvSpPr>
          <p:cNvPr id="13" name="TextBox 12"/>
          <p:cNvSpPr txBox="1"/>
          <p:nvPr userDrawn="1"/>
        </p:nvSpPr>
        <p:spPr>
          <a:xfrm>
            <a:off x="2947459" y="4972197"/>
            <a:ext cx="3249083" cy="169277"/>
          </a:xfrm>
          <a:prstGeom prst="rect">
            <a:avLst/>
          </a:prstGeom>
          <a:noFill/>
        </p:spPr>
        <p:txBody>
          <a:bodyPr wrap="square" rtlCol="0">
            <a:spAutoFit/>
          </a:bodyPr>
          <a:lstStyle/>
          <a:p>
            <a:pPr algn="ctr"/>
            <a:r>
              <a:rPr lang="en-US" sz="250" b="1" dirty="0">
                <a:solidFill>
                  <a:schemeClr val="bg1">
                    <a:alpha val="80000"/>
                  </a:schemeClr>
                </a:solidFill>
                <a:latin typeface="Arial"/>
                <a:cs typeface="Arial"/>
              </a:rPr>
              <a:t>National Ignition Facility  •  Lawrence Livermore National Laboratory  •  Operated by the US Department of Energy</a:t>
            </a:r>
          </a:p>
          <a:p>
            <a:pPr algn="ctr"/>
            <a:r>
              <a:rPr lang="en-US" sz="250" b="1" dirty="0">
                <a:solidFill>
                  <a:schemeClr val="bg1">
                    <a:alpha val="80000"/>
                  </a:schemeClr>
                </a:solidFill>
                <a:latin typeface="Arial"/>
                <a:cs typeface="Arial"/>
              </a:rPr>
              <a:t>This work performed under the auspices of the U.S. Department of Energy by Lawrence Livermore National Laboratory under Contract DE-AC52-07NA27344.</a:t>
            </a:r>
          </a:p>
        </p:txBody>
      </p:sp>
      <p:pic>
        <p:nvPicPr>
          <p:cNvPr id="14" name="Picture 13" descr="LLNL_Logo_WHT-LRG.png"/>
          <p:cNvPicPr>
            <a:picLocks noChangeAspect="1"/>
          </p:cNvPicPr>
          <p:nvPr userDrawn="1"/>
        </p:nvPicPr>
        <p:blipFill>
          <a:blip r:embed="rId3">
            <a:alphaModFix amt="80000"/>
          </a:blip>
          <a:stretch>
            <a:fillRect/>
          </a:stretch>
        </p:blipFill>
        <p:spPr>
          <a:xfrm>
            <a:off x="162688" y="4989422"/>
            <a:ext cx="388585" cy="73752"/>
          </a:xfrm>
          <a:prstGeom prst="rect">
            <a:avLst/>
          </a:prstGeom>
          <a:noFill/>
          <a:effectLst/>
        </p:spPr>
      </p:pic>
      <p:pic>
        <p:nvPicPr>
          <p:cNvPr id="16" name="Picture 15"/>
          <p:cNvPicPr>
            <a:picLocks noChangeAspect="1"/>
          </p:cNvPicPr>
          <p:nvPr userDrawn="1"/>
        </p:nvPicPr>
        <p:blipFill>
          <a:blip r:embed="rId4">
            <a:alphaModFix amt="80000"/>
            <a:extLst>
              <a:ext uri="{28A0092B-C50C-407E-A947-70E740481C1C}">
                <a14:useLocalDpi xmlns:a14="http://schemas.microsoft.com/office/drawing/2010/main" val="0"/>
              </a:ext>
            </a:extLst>
          </a:blip>
          <a:stretch>
            <a:fillRect/>
          </a:stretch>
        </p:blipFill>
        <p:spPr>
          <a:xfrm>
            <a:off x="8578263" y="4972155"/>
            <a:ext cx="422862" cy="121639"/>
          </a:xfrm>
          <a:prstGeom prst="rect">
            <a:avLst/>
          </a:prstGeom>
        </p:spPr>
      </p:pic>
      <p:pic>
        <p:nvPicPr>
          <p:cNvPr id="18" name="Picture 17"/>
          <p:cNvPicPr>
            <a:picLocks noChangeAspect="1"/>
          </p:cNvPicPr>
          <p:nvPr userDrawn="1"/>
        </p:nvPicPr>
        <p:blipFill>
          <a:blip r:embed="rId5">
            <a:alphaModFix amt="80000"/>
            <a:extLst>
              <a:ext uri="{28A0092B-C50C-407E-A947-70E740481C1C}">
                <a14:useLocalDpi xmlns:a14="http://schemas.microsoft.com/office/drawing/2010/main" val="0"/>
              </a:ext>
            </a:extLst>
          </a:blip>
          <a:stretch>
            <a:fillRect/>
          </a:stretch>
        </p:blipFill>
        <p:spPr>
          <a:xfrm>
            <a:off x="646906" y="4990184"/>
            <a:ext cx="261938" cy="82656"/>
          </a:xfrm>
          <a:prstGeom prst="rect">
            <a:avLst/>
          </a:prstGeom>
        </p:spPr>
      </p:pic>
    </p:spTree>
  </p:cSld>
  <p:clrMap bg1="lt1" tx1="dk1" bg2="lt2" tx2="dk2" accent1="accent1" accent2="accent2" accent3="accent3" accent4="accent4" accent5="accent5" accent6="accent6" hlink="hlink" folHlink="folHlink"/>
  <p:sldLayoutIdLst>
    <p:sldLayoutId id="2147483711" r:id="rId1"/>
  </p:sldLayoutIdLst>
  <p:hf hdr="0" ftr="0" dt="0"/>
  <p:txStyles>
    <p:titleStyle>
      <a:lvl1pPr algn="ctr" rtl="0" eaLnBrk="1" latinLnBrk="0" hangingPunct="1">
        <a:lnSpc>
          <a:spcPts val="1733"/>
        </a:lnSpc>
        <a:spcBef>
          <a:spcPct val="0"/>
        </a:spcBef>
        <a:buNone/>
        <a:defRPr kumimoji="0" sz="1125" b="1" kern="1200" baseline="0">
          <a:solidFill>
            <a:schemeClr val="bg1"/>
          </a:solidFill>
          <a:effectLst/>
          <a:latin typeface="Calibri" panose="020F0502020204030204" pitchFamily="34" charset="0"/>
          <a:ea typeface="+mj-ea"/>
          <a:cs typeface="Calibri" panose="020F0502020204030204" pitchFamily="34" charset="0"/>
        </a:defRPr>
      </a:lvl1pPr>
    </p:titleStyle>
    <p:bodyStyle>
      <a:lvl1pPr marL="190470" indent="-152376" algn="l" rtl="0" eaLnBrk="1" latinLnBrk="0" hangingPunct="1">
        <a:spcBef>
          <a:spcPts val="1200"/>
        </a:spcBef>
        <a:spcAft>
          <a:spcPts val="0"/>
        </a:spcAft>
        <a:buClr>
          <a:schemeClr val="accent1">
            <a:lumMod val="75000"/>
          </a:schemeClr>
        </a:buClr>
        <a:buSzPct val="90000"/>
        <a:buFont typeface="Wingdings" charset="2"/>
        <a:buChar char="§"/>
        <a:tabLst/>
        <a:defRPr kumimoji="0" sz="1200" b="0" kern="1200">
          <a:solidFill>
            <a:schemeClr val="tx1"/>
          </a:solidFill>
          <a:latin typeface="Calibri" panose="020F0502020204030204" pitchFamily="34" charset="0"/>
          <a:ea typeface="+mn-ea"/>
          <a:cs typeface="Calibri" panose="020F0502020204030204" pitchFamily="34" charset="0"/>
        </a:defRPr>
      </a:lvl1pPr>
      <a:lvl2pPr marL="419033" indent="-190470" algn="l" rtl="0" eaLnBrk="1" latinLnBrk="0" hangingPunct="1">
        <a:spcBef>
          <a:spcPts val="0"/>
        </a:spcBef>
        <a:spcAft>
          <a:spcPts val="0"/>
        </a:spcAft>
        <a:buClrTx/>
        <a:buSzPct val="90000"/>
        <a:buFont typeface="Calibri" panose="020F0502020204030204" pitchFamily="34" charset="0"/>
        <a:buChar char="—"/>
        <a:defRPr kumimoji="0" sz="1200" kern="1200">
          <a:solidFill>
            <a:schemeClr val="tx1"/>
          </a:solidFill>
          <a:latin typeface="Calibri" panose="020F0502020204030204" pitchFamily="34" charset="0"/>
          <a:ea typeface="+mn-ea"/>
          <a:cs typeface="Calibri" panose="020F0502020204030204" pitchFamily="34" charset="0"/>
        </a:defRPr>
      </a:lvl2pPr>
      <a:lvl3pPr marL="533315" indent="-114282" algn="l" rtl="0" eaLnBrk="1" latinLnBrk="0" hangingPunct="1">
        <a:spcBef>
          <a:spcPts val="0"/>
        </a:spcBef>
        <a:spcAft>
          <a:spcPts val="0"/>
        </a:spcAft>
        <a:buClrTx/>
        <a:buSzPct val="90000"/>
        <a:buFont typeface="Arial" panose="020B0604020202020204" pitchFamily="34" charset="0"/>
        <a:buChar char="•"/>
        <a:defRPr kumimoji="0" sz="1200" kern="1200">
          <a:solidFill>
            <a:schemeClr val="tx1"/>
          </a:solidFill>
          <a:latin typeface="Calibri" panose="020F0502020204030204" pitchFamily="34" charset="0"/>
          <a:ea typeface="+mn-ea"/>
          <a:cs typeface="Calibri" panose="020F0502020204030204" pitchFamily="34" charset="0"/>
        </a:defRPr>
      </a:lvl3pPr>
      <a:lvl4pPr marL="685690" indent="-114282" algn="l" rtl="0" eaLnBrk="1" latinLnBrk="0" hangingPunct="1">
        <a:spcBef>
          <a:spcPts val="0"/>
        </a:spcBef>
        <a:spcAft>
          <a:spcPts val="0"/>
        </a:spcAft>
        <a:buClrTx/>
        <a:buSzPct val="100000"/>
        <a:buFont typeface="Lucida Grande"/>
        <a:buChar char="–"/>
        <a:defRPr kumimoji="0" sz="1200" kern="1200">
          <a:solidFill>
            <a:schemeClr val="tx1"/>
          </a:solidFill>
          <a:latin typeface="Calibri" panose="020F0502020204030204" pitchFamily="34" charset="0"/>
          <a:ea typeface="+mn-ea"/>
          <a:cs typeface="Calibri" panose="020F0502020204030204" pitchFamily="34" charset="0"/>
        </a:defRPr>
      </a:lvl4pPr>
      <a:lvl5pPr marL="838066" indent="-114282" algn="l" rtl="0" eaLnBrk="1" latinLnBrk="0" hangingPunct="1">
        <a:spcBef>
          <a:spcPts val="0"/>
        </a:spcBef>
        <a:spcAft>
          <a:spcPts val="0"/>
        </a:spcAft>
        <a:buClrTx/>
        <a:buFont typeface="Arial"/>
        <a:buChar char="•"/>
        <a:tabLst>
          <a:tab pos="799972" algn="l"/>
        </a:tabLst>
        <a:defRPr kumimoji="0" lang="en-US" sz="1200" kern="1200" smtClean="0">
          <a:solidFill>
            <a:schemeClr val="tx1"/>
          </a:solidFill>
          <a:latin typeface="Calibri" panose="020F0502020204030204" pitchFamily="34" charset="0"/>
          <a:ea typeface="+mn-ea"/>
          <a:cs typeface="Calibri" panose="020F0502020204030204" pitchFamily="34" charset="0"/>
        </a:defRPr>
      </a:lvl5pPr>
      <a:lvl6pPr marL="1084914" indent="-121900" algn="l" rtl="0" eaLnBrk="1" latinLnBrk="0" hangingPunct="1">
        <a:spcBef>
          <a:spcPct val="20000"/>
        </a:spcBef>
        <a:buClr>
          <a:schemeClr val="accent6"/>
        </a:buClr>
        <a:buSzPct val="100000"/>
        <a:buFont typeface="Wingdings 2"/>
        <a:buChar char=""/>
        <a:defRPr kumimoji="0" sz="1333" kern="1200">
          <a:solidFill>
            <a:schemeClr val="tx1"/>
          </a:solidFill>
          <a:latin typeface="+mn-lt"/>
          <a:ea typeface="+mn-ea"/>
          <a:cs typeface="+mn-cs"/>
        </a:defRPr>
      </a:lvl6pPr>
      <a:lvl7pPr marL="1219005" indent="-121900" algn="l" rtl="0" eaLnBrk="1" latinLnBrk="0" hangingPunct="1">
        <a:spcBef>
          <a:spcPct val="20000"/>
        </a:spcBef>
        <a:buClr>
          <a:schemeClr val="accent1"/>
        </a:buClr>
        <a:buSzPct val="100000"/>
        <a:buFont typeface="Wingdings 2"/>
        <a:buChar char=""/>
        <a:defRPr kumimoji="0" sz="1200" kern="1200">
          <a:solidFill>
            <a:schemeClr val="tx1"/>
          </a:solidFill>
          <a:latin typeface="+mn-lt"/>
          <a:ea typeface="+mn-ea"/>
          <a:cs typeface="+mn-cs"/>
        </a:defRPr>
      </a:lvl7pPr>
      <a:lvl8pPr marL="1353096" indent="-121900" algn="l" rtl="0" eaLnBrk="1" latinLnBrk="0" hangingPunct="1">
        <a:spcBef>
          <a:spcPct val="20000"/>
        </a:spcBef>
        <a:buClr>
          <a:schemeClr val="accent2"/>
        </a:buClr>
        <a:buFont typeface="Wingdings 2" pitchFamily="18" charset="2"/>
        <a:buChar char=""/>
        <a:defRPr kumimoji="0" sz="1200" kern="1200">
          <a:solidFill>
            <a:schemeClr val="tx1"/>
          </a:solidFill>
          <a:latin typeface="+mn-lt"/>
          <a:ea typeface="+mn-ea"/>
          <a:cs typeface="+mn-cs"/>
        </a:defRPr>
      </a:lvl8pPr>
      <a:lvl9pPr marL="1487186" indent="-121900" algn="l" rtl="0" eaLnBrk="1" latinLnBrk="0" hangingPunct="1">
        <a:spcBef>
          <a:spcPct val="20000"/>
        </a:spcBef>
        <a:buClr>
          <a:schemeClr val="accent3"/>
        </a:buClr>
        <a:buFont typeface="Wingdings 2" pitchFamily="18" charset="2"/>
        <a:buChar char=""/>
        <a:defRPr kumimoji="0" sz="12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04751" algn="l" rtl="0" eaLnBrk="1" latinLnBrk="0" hangingPunct="1">
        <a:defRPr kumimoji="0" kern="1200">
          <a:solidFill>
            <a:schemeClr val="tx1"/>
          </a:solidFill>
          <a:latin typeface="+mn-lt"/>
          <a:ea typeface="+mn-ea"/>
          <a:cs typeface="+mn-cs"/>
        </a:defRPr>
      </a:lvl2pPr>
      <a:lvl3pPr marL="609502" algn="l" rtl="0" eaLnBrk="1" latinLnBrk="0" hangingPunct="1">
        <a:defRPr kumimoji="0" kern="1200">
          <a:solidFill>
            <a:schemeClr val="tx1"/>
          </a:solidFill>
          <a:latin typeface="+mn-lt"/>
          <a:ea typeface="+mn-ea"/>
          <a:cs typeface="+mn-cs"/>
        </a:defRPr>
      </a:lvl3pPr>
      <a:lvl4pPr marL="914254" algn="l" rtl="0" eaLnBrk="1" latinLnBrk="0" hangingPunct="1">
        <a:defRPr kumimoji="0" kern="1200">
          <a:solidFill>
            <a:schemeClr val="tx1"/>
          </a:solidFill>
          <a:latin typeface="+mn-lt"/>
          <a:ea typeface="+mn-ea"/>
          <a:cs typeface="+mn-cs"/>
        </a:defRPr>
      </a:lvl4pPr>
      <a:lvl5pPr marL="1219005" algn="l" rtl="0" eaLnBrk="1" latinLnBrk="0" hangingPunct="1">
        <a:defRPr kumimoji="0" kern="1200">
          <a:solidFill>
            <a:schemeClr val="tx1"/>
          </a:solidFill>
          <a:latin typeface="+mn-lt"/>
          <a:ea typeface="+mn-ea"/>
          <a:cs typeface="+mn-cs"/>
        </a:defRPr>
      </a:lvl5pPr>
      <a:lvl6pPr marL="1523756" algn="l" rtl="0" eaLnBrk="1" latinLnBrk="0" hangingPunct="1">
        <a:defRPr kumimoji="0" kern="1200">
          <a:solidFill>
            <a:schemeClr val="tx1"/>
          </a:solidFill>
          <a:latin typeface="+mn-lt"/>
          <a:ea typeface="+mn-ea"/>
          <a:cs typeface="+mn-cs"/>
        </a:defRPr>
      </a:lvl6pPr>
      <a:lvl7pPr marL="1828507" algn="l" rtl="0" eaLnBrk="1" latinLnBrk="0" hangingPunct="1">
        <a:defRPr kumimoji="0" kern="1200">
          <a:solidFill>
            <a:schemeClr val="tx1"/>
          </a:solidFill>
          <a:latin typeface="+mn-lt"/>
          <a:ea typeface="+mn-ea"/>
          <a:cs typeface="+mn-cs"/>
        </a:defRPr>
      </a:lvl7pPr>
      <a:lvl8pPr marL="2133259" algn="l" rtl="0" eaLnBrk="1" latinLnBrk="0" hangingPunct="1">
        <a:defRPr kumimoji="0" kern="1200">
          <a:solidFill>
            <a:schemeClr val="tx1"/>
          </a:solidFill>
          <a:latin typeface="+mn-lt"/>
          <a:ea typeface="+mn-ea"/>
          <a:cs typeface="+mn-cs"/>
        </a:defRPr>
      </a:lvl8pPr>
      <a:lvl9pPr marL="243801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6"/>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9B5187D-8D49-4E47-BFCC-F0999BB310EA}" type="datetimeFigureOut">
              <a:rPr lang="en-US" smtClean="0"/>
              <a:t>2/1/2022</a:t>
            </a:fld>
            <a:endParaRPr lang="en-US"/>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D9CC114-A72B-4088-AACF-04C66DB19C9F}" type="slidenum">
              <a:rPr lang="en-US" smtClean="0"/>
              <a:t>‹#›</a:t>
            </a:fld>
            <a:endParaRPr lang="en-US"/>
          </a:p>
        </p:txBody>
      </p:sp>
    </p:spTree>
    <p:extLst>
      <p:ext uri="{BB962C8B-B14F-4D97-AF65-F5344CB8AC3E}">
        <p14:creationId xmlns:p14="http://schemas.microsoft.com/office/powerpoint/2010/main" val="3205065115"/>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18" Type="http://schemas.openxmlformats.org/officeDocument/2006/relationships/image" Target="../media/image22.jpe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jpeg"/><Relationship Id="rId2" Type="http://schemas.openxmlformats.org/officeDocument/2006/relationships/image" Target="../media/image6.png"/><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1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3.xml"/><Relationship Id="rId5" Type="http://schemas.openxmlformats.org/officeDocument/2006/relationships/image" Target="../media/image52.png"/><Relationship Id="rId4" Type="http://schemas.openxmlformats.org/officeDocument/2006/relationships/image" Target="../media/image51.jpeg"/></Relationships>
</file>

<file path=ppt/slides/_rels/slide1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36.jpeg"/><Relationship Id="rId13" Type="http://schemas.openxmlformats.org/officeDocument/2006/relationships/image" Target="../media/image41.jpe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34.jpeg"/><Relationship Id="rId11" Type="http://schemas.openxmlformats.org/officeDocument/2006/relationships/image" Target="../media/image39.png"/><Relationship Id="rId5" Type="http://schemas.openxmlformats.org/officeDocument/2006/relationships/image" Target="../media/image33.jpeg"/><Relationship Id="rId10" Type="http://schemas.openxmlformats.org/officeDocument/2006/relationships/image" Target="../media/image38.jpeg"/><Relationship Id="rId4" Type="http://schemas.openxmlformats.org/officeDocument/2006/relationships/image" Target="../media/image32.jpeg"/><Relationship Id="rId9" Type="http://schemas.openxmlformats.org/officeDocument/2006/relationships/image" Target="../media/image37.emf"/></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7.svg"/></Relationships>
</file>

<file path=ppt/slides/_rels/slide7.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image" Target="../media/image42.png"/><Relationship Id="rId1" Type="http://schemas.openxmlformats.org/officeDocument/2006/relationships/slideLayout" Target="../slideLayouts/slideLayout3.xml"/><Relationship Id="rId5" Type="http://schemas.openxmlformats.org/officeDocument/2006/relationships/image" Target="../media/image43.png"/><Relationship Id="rId4" Type="http://schemas.openxmlformats.org/officeDocument/2006/relationships/image" Target="../media/image420.png"/></Relationships>
</file>

<file path=ppt/slides/_rels/slide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idx="4294967295"/>
          </p:nvPr>
        </p:nvSpPr>
        <p:spPr>
          <a:xfrm>
            <a:off x="0" y="0"/>
            <a:ext cx="9144000" cy="346075"/>
          </a:xfrm>
        </p:spPr>
        <p:txBody>
          <a:bodyPr anchor="ctr" anchorCtr="0"/>
          <a:lstStyle/>
          <a:p>
            <a:r>
              <a:rPr lang="en-US" sz="2400" dirty="0"/>
              <a:t>Transport Property Experiments at OMEGA and NIF</a:t>
            </a:r>
            <a:endParaRPr lang="en-US" sz="2400" b="0" dirty="0"/>
          </a:p>
        </p:txBody>
      </p:sp>
      <p:sp>
        <p:nvSpPr>
          <p:cNvPr id="20" name="TextBox 19"/>
          <p:cNvSpPr txBox="1"/>
          <p:nvPr/>
        </p:nvSpPr>
        <p:spPr>
          <a:xfrm>
            <a:off x="0" y="383041"/>
            <a:ext cx="9144000" cy="134579"/>
          </a:xfrm>
          <a:prstGeom prst="rect">
            <a:avLst/>
          </a:prstGeom>
          <a:noFill/>
        </p:spPr>
        <p:txBody>
          <a:bodyPr wrap="square" lIns="13334" tIns="6667" rIns="13334" bIns="6667" rtlCol="0" anchor="ctr" anchorCtr="0">
            <a:noAutofit/>
          </a:bodyPr>
          <a:lstStyle/>
          <a:p>
            <a:pPr algn="ctr" defTabSz="609585"/>
            <a:r>
              <a:rPr lang="en-US" sz="600" b="1" dirty="0">
                <a:solidFill>
                  <a:prstClr val="black"/>
                </a:solidFill>
                <a:latin typeface="Calibri"/>
              </a:rPr>
              <a:t>Cameron H. Allen</a:t>
            </a:r>
            <a:r>
              <a:rPr lang="en-US" sz="600" b="1" baseline="30000" dirty="0">
                <a:solidFill>
                  <a:prstClr val="black"/>
                </a:solidFill>
                <a:latin typeface="Calibri"/>
              </a:rPr>
              <a:t>1</a:t>
            </a:r>
            <a:r>
              <a:rPr lang="en-US" sz="600" dirty="0">
                <a:solidFill>
                  <a:prstClr val="black"/>
                </a:solidFill>
                <a:latin typeface="Calibri"/>
              </a:rPr>
              <a:t>, Matthew Oliver</a:t>
            </a:r>
            <a:r>
              <a:rPr lang="en-US" sz="600" baseline="30000" dirty="0">
                <a:solidFill>
                  <a:prstClr val="black"/>
                </a:solidFill>
                <a:latin typeface="Calibri"/>
              </a:rPr>
              <a:t>2</a:t>
            </a:r>
            <a:r>
              <a:rPr lang="en-US" sz="600" dirty="0">
                <a:solidFill>
                  <a:prstClr val="black"/>
                </a:solidFill>
                <a:latin typeface="Calibri"/>
              </a:rPr>
              <a:t>, Laurent Divol</a:t>
            </a:r>
            <a:r>
              <a:rPr lang="en-US" sz="600" baseline="30000" dirty="0">
                <a:solidFill>
                  <a:prstClr val="black"/>
                </a:solidFill>
                <a:latin typeface="Calibri"/>
              </a:rPr>
              <a:t>3</a:t>
            </a:r>
            <a:r>
              <a:rPr lang="en-US" sz="600" dirty="0">
                <a:solidFill>
                  <a:prstClr val="black"/>
                </a:solidFill>
                <a:latin typeface="Calibri"/>
              </a:rPr>
              <a:t>, Andreas Kemp</a:t>
            </a:r>
            <a:r>
              <a:rPr lang="en-US" sz="600" baseline="30000" dirty="0">
                <a:solidFill>
                  <a:prstClr val="black"/>
                </a:solidFill>
                <a:latin typeface="Calibri"/>
              </a:rPr>
              <a:t>3</a:t>
            </a:r>
            <a:r>
              <a:rPr lang="en-US" sz="600" dirty="0">
                <a:solidFill>
                  <a:prstClr val="black"/>
                </a:solidFill>
                <a:latin typeface="Calibri"/>
              </a:rPr>
              <a:t>, Otto L. Landen</a:t>
            </a:r>
            <a:r>
              <a:rPr lang="en-US" sz="600" baseline="30000" dirty="0">
                <a:solidFill>
                  <a:prstClr val="black"/>
                </a:solidFill>
                <a:latin typeface="Calibri"/>
              </a:rPr>
              <a:t>3</a:t>
            </a:r>
            <a:r>
              <a:rPr lang="en-US" sz="600" dirty="0">
                <a:solidFill>
                  <a:prstClr val="black"/>
                </a:solidFill>
                <a:latin typeface="Calibri"/>
              </a:rPr>
              <a:t>, Yuan Ping</a:t>
            </a:r>
            <a:r>
              <a:rPr lang="en-US" sz="600" baseline="30000" dirty="0">
                <a:solidFill>
                  <a:prstClr val="black"/>
                </a:solidFill>
                <a:latin typeface="Calibri"/>
              </a:rPr>
              <a:t>3</a:t>
            </a:r>
            <a:r>
              <a:rPr lang="en-US" sz="600" dirty="0">
                <a:solidFill>
                  <a:prstClr val="black"/>
                </a:solidFill>
                <a:latin typeface="Calibri"/>
              </a:rPr>
              <a:t>, Markus Schölmerich</a:t>
            </a:r>
            <a:r>
              <a:rPr lang="en-US" sz="600" baseline="30000" dirty="0">
                <a:solidFill>
                  <a:prstClr val="black"/>
                </a:solidFill>
                <a:latin typeface="Calibri"/>
              </a:rPr>
              <a:t>3</a:t>
            </a:r>
            <a:r>
              <a:rPr lang="en-US" sz="600" dirty="0">
                <a:solidFill>
                  <a:prstClr val="black"/>
                </a:solidFill>
                <a:latin typeface="Calibri"/>
              </a:rPr>
              <a:t>, Wolfgang Theobald</a:t>
            </a:r>
            <a:r>
              <a:rPr lang="en-US" sz="600" baseline="30000" dirty="0">
                <a:solidFill>
                  <a:prstClr val="black"/>
                </a:solidFill>
                <a:latin typeface="Calibri"/>
              </a:rPr>
              <a:t>4</a:t>
            </a:r>
            <a:r>
              <a:rPr lang="en-US" sz="600" dirty="0">
                <a:solidFill>
                  <a:prstClr val="black"/>
                </a:solidFill>
                <a:latin typeface="Calibri"/>
              </a:rPr>
              <a:t>, Thomas G. White</a:t>
            </a:r>
            <a:r>
              <a:rPr lang="en-US" sz="600" baseline="30000" dirty="0">
                <a:solidFill>
                  <a:prstClr val="black"/>
                </a:solidFill>
                <a:latin typeface="Calibri"/>
              </a:rPr>
              <a:t>1</a:t>
            </a:r>
            <a:r>
              <a:rPr lang="en-US" sz="600" dirty="0">
                <a:solidFill>
                  <a:prstClr val="black"/>
                </a:solidFill>
                <a:latin typeface="Calibri"/>
              </a:rPr>
              <a:t>, and Tilo Döppner</a:t>
            </a:r>
            <a:r>
              <a:rPr lang="en-US" sz="600" baseline="30000" dirty="0">
                <a:solidFill>
                  <a:prstClr val="black"/>
                </a:solidFill>
                <a:latin typeface="Calibri"/>
              </a:rPr>
              <a:t>3</a:t>
            </a:r>
            <a:r>
              <a:rPr lang="en-US" sz="600" dirty="0">
                <a:solidFill>
                  <a:prstClr val="black"/>
                </a:solidFill>
                <a:latin typeface="Calibri"/>
              </a:rPr>
              <a:t> </a:t>
            </a:r>
          </a:p>
          <a:p>
            <a:pPr algn="ctr" defTabSz="609585"/>
            <a:r>
              <a:rPr lang="en-US" sz="400" baseline="30000" dirty="0">
                <a:solidFill>
                  <a:prstClr val="black"/>
                </a:solidFill>
                <a:latin typeface="Calibri"/>
              </a:rPr>
              <a:t>1. </a:t>
            </a:r>
            <a:r>
              <a:rPr lang="en-US" sz="400" dirty="0">
                <a:solidFill>
                  <a:prstClr val="black"/>
                </a:solidFill>
                <a:latin typeface="Calibri"/>
              </a:rPr>
              <a:t>University of Nevada, Reno, NV </a:t>
            </a:r>
            <a:r>
              <a:rPr lang="en-US" sz="400" baseline="30000" dirty="0">
                <a:solidFill>
                  <a:prstClr val="black"/>
                </a:solidFill>
                <a:latin typeface="Calibri"/>
              </a:rPr>
              <a:t>2. </a:t>
            </a:r>
            <a:r>
              <a:rPr lang="en-US" sz="400" dirty="0">
                <a:solidFill>
                  <a:prstClr val="black"/>
                </a:solidFill>
                <a:latin typeface="Calibri"/>
              </a:rPr>
              <a:t>Science and Technology Facilities Council, UK </a:t>
            </a:r>
            <a:r>
              <a:rPr lang="en-US" sz="400" baseline="30000" dirty="0">
                <a:solidFill>
                  <a:prstClr val="black"/>
                </a:solidFill>
                <a:latin typeface="Calibri"/>
              </a:rPr>
              <a:t>3.</a:t>
            </a:r>
            <a:r>
              <a:rPr lang="en-US" sz="400" dirty="0">
                <a:solidFill>
                  <a:prstClr val="black"/>
                </a:solidFill>
                <a:latin typeface="Calibri"/>
              </a:rPr>
              <a:t> Lawrence Livermore National Laboratory, CA</a:t>
            </a:r>
            <a:r>
              <a:rPr lang="en-US" sz="400" baseline="30000" dirty="0">
                <a:solidFill>
                  <a:prstClr val="black"/>
                </a:solidFill>
                <a:latin typeface="Calibri"/>
              </a:rPr>
              <a:t> 4. </a:t>
            </a:r>
            <a:r>
              <a:rPr lang="en-US" sz="400" dirty="0">
                <a:solidFill>
                  <a:prstClr val="black"/>
                </a:solidFill>
                <a:latin typeface="Calibri"/>
              </a:rPr>
              <a:t>Laboratory for Laser Energetics, NY</a:t>
            </a:r>
          </a:p>
        </p:txBody>
      </p:sp>
      <p:sp>
        <p:nvSpPr>
          <p:cNvPr id="4" name="Rectangle 3">
            <a:extLst>
              <a:ext uri="{FF2B5EF4-FFF2-40B4-BE49-F238E27FC236}">
                <a16:creationId xmlns:a16="http://schemas.microsoft.com/office/drawing/2014/main" id="{13333DD4-830F-F04B-A6C2-8E277DEDF660}"/>
              </a:ext>
            </a:extLst>
          </p:cNvPr>
          <p:cNvSpPr/>
          <p:nvPr/>
        </p:nvSpPr>
        <p:spPr bwMode="auto">
          <a:xfrm>
            <a:off x="0" y="554297"/>
            <a:ext cx="9143999" cy="4335849"/>
          </a:xfrm>
          <a:prstGeom prst="rect">
            <a:avLst/>
          </a:prstGeom>
          <a:gradFill flip="none" rotWithShape="1">
            <a:gsLst>
              <a:gs pos="0">
                <a:schemeClr val="bg1"/>
              </a:gs>
              <a:gs pos="70000">
                <a:schemeClr val="bg1">
                  <a:lumMod val="50000"/>
                </a:schemeClr>
              </a:gs>
              <a:gs pos="30000">
                <a:schemeClr val="bg1">
                  <a:lumMod val="50000"/>
                </a:schemeClr>
              </a:gs>
              <a:gs pos="100000">
                <a:schemeClr val="bg1"/>
              </a:gs>
            </a:gsLst>
            <a:lin ang="5400000" scaled="0"/>
            <a:tileRect/>
          </a:gradFill>
          <a:ln>
            <a:noFill/>
            <a:headEnd/>
            <a:tailEnd/>
          </a:ln>
          <a:effectLst/>
        </p:spPr>
        <p:style>
          <a:lnRef idx="1">
            <a:schemeClr val="accent1"/>
          </a:lnRef>
          <a:fillRef idx="2">
            <a:schemeClr val="accent1"/>
          </a:fillRef>
          <a:effectRef idx="1">
            <a:schemeClr val="accent1"/>
          </a:effectRef>
          <a:fontRef idx="minor">
            <a:schemeClr val="dk1"/>
          </a:fontRef>
        </p:style>
        <p:txBody>
          <a:bodyPr anchor="b"/>
          <a:lstStyle/>
          <a:p>
            <a:pPr algn="ctr" defTabSz="294002" eaLnBrk="1" fontAlgn="auto" hangingPunct="1">
              <a:spcAft>
                <a:spcPts val="0"/>
              </a:spcAft>
              <a:defRPr/>
            </a:pPr>
            <a:endParaRPr lang="en-US" sz="219" dirty="0">
              <a:solidFill>
                <a:srgbClr val="000000"/>
              </a:solidFill>
            </a:endParaRPr>
          </a:p>
        </p:txBody>
      </p:sp>
      <p:pic>
        <p:nvPicPr>
          <p:cNvPr id="7" name="Picture 6">
            <a:extLst>
              <a:ext uri="{FF2B5EF4-FFF2-40B4-BE49-F238E27FC236}">
                <a16:creationId xmlns:a16="http://schemas.microsoft.com/office/drawing/2014/main" id="{ABACFC88-B32D-D942-AC23-08554525022B}"/>
              </a:ext>
            </a:extLst>
          </p:cNvPr>
          <p:cNvPicPr>
            <a:picLocks noChangeAspect="1"/>
          </p:cNvPicPr>
          <p:nvPr/>
        </p:nvPicPr>
        <p:blipFill>
          <a:blip r:embed="rId2"/>
          <a:srcRect/>
          <a:stretch/>
        </p:blipFill>
        <p:spPr>
          <a:xfrm>
            <a:off x="90461" y="3974424"/>
            <a:ext cx="1426636" cy="803672"/>
          </a:xfrm>
          <a:prstGeom prst="rect">
            <a:avLst/>
          </a:prstGeom>
        </p:spPr>
      </p:pic>
      <p:pic>
        <p:nvPicPr>
          <p:cNvPr id="8" name="Picture 7">
            <a:extLst>
              <a:ext uri="{FF2B5EF4-FFF2-40B4-BE49-F238E27FC236}">
                <a16:creationId xmlns:a16="http://schemas.microsoft.com/office/drawing/2014/main" id="{F01694E8-09BF-D34E-BCFC-FDE13677CB47}"/>
              </a:ext>
            </a:extLst>
          </p:cNvPr>
          <p:cNvPicPr>
            <a:picLocks noChangeAspect="1"/>
          </p:cNvPicPr>
          <p:nvPr/>
        </p:nvPicPr>
        <p:blipFill>
          <a:blip r:embed="rId3"/>
          <a:srcRect/>
          <a:stretch/>
        </p:blipFill>
        <p:spPr>
          <a:xfrm>
            <a:off x="7626904" y="2267717"/>
            <a:ext cx="1426634" cy="803671"/>
          </a:xfrm>
          <a:prstGeom prst="rect">
            <a:avLst/>
          </a:prstGeom>
        </p:spPr>
      </p:pic>
      <p:pic>
        <p:nvPicPr>
          <p:cNvPr id="9" name="Picture 8">
            <a:extLst>
              <a:ext uri="{FF2B5EF4-FFF2-40B4-BE49-F238E27FC236}">
                <a16:creationId xmlns:a16="http://schemas.microsoft.com/office/drawing/2014/main" id="{322B1507-12E1-644F-9E25-5F86479486BC}"/>
              </a:ext>
            </a:extLst>
          </p:cNvPr>
          <p:cNvPicPr>
            <a:picLocks noChangeAspect="1"/>
          </p:cNvPicPr>
          <p:nvPr/>
        </p:nvPicPr>
        <p:blipFill>
          <a:blip r:embed="rId4"/>
          <a:srcRect/>
          <a:stretch/>
        </p:blipFill>
        <p:spPr>
          <a:xfrm>
            <a:off x="7626903" y="3121071"/>
            <a:ext cx="1426636" cy="803671"/>
          </a:xfrm>
          <a:prstGeom prst="rect">
            <a:avLst/>
          </a:prstGeom>
        </p:spPr>
      </p:pic>
      <p:pic>
        <p:nvPicPr>
          <p:cNvPr id="10" name="Picture 9">
            <a:extLst>
              <a:ext uri="{FF2B5EF4-FFF2-40B4-BE49-F238E27FC236}">
                <a16:creationId xmlns:a16="http://schemas.microsoft.com/office/drawing/2014/main" id="{825A7294-EA79-2E4B-B504-F0CB22BD428B}"/>
              </a:ext>
            </a:extLst>
          </p:cNvPr>
          <p:cNvPicPr>
            <a:picLocks noChangeAspect="1"/>
          </p:cNvPicPr>
          <p:nvPr/>
        </p:nvPicPr>
        <p:blipFill>
          <a:blip r:embed="rId5"/>
          <a:srcRect/>
          <a:stretch/>
        </p:blipFill>
        <p:spPr>
          <a:xfrm>
            <a:off x="7626903" y="3974424"/>
            <a:ext cx="1426636" cy="803671"/>
          </a:xfrm>
          <a:prstGeom prst="rect">
            <a:avLst/>
          </a:prstGeom>
        </p:spPr>
      </p:pic>
      <p:pic>
        <p:nvPicPr>
          <p:cNvPr id="11" name="Picture 10">
            <a:extLst>
              <a:ext uri="{FF2B5EF4-FFF2-40B4-BE49-F238E27FC236}">
                <a16:creationId xmlns:a16="http://schemas.microsoft.com/office/drawing/2014/main" id="{C5EC6379-7D8A-8E43-BF6B-0A77E313B418}"/>
              </a:ext>
            </a:extLst>
          </p:cNvPr>
          <p:cNvPicPr>
            <a:picLocks noChangeAspect="1"/>
          </p:cNvPicPr>
          <p:nvPr/>
        </p:nvPicPr>
        <p:blipFill>
          <a:blip r:embed="rId6"/>
          <a:srcRect/>
          <a:stretch/>
        </p:blipFill>
        <p:spPr>
          <a:xfrm>
            <a:off x="90461" y="561010"/>
            <a:ext cx="1426636" cy="803672"/>
          </a:xfrm>
          <a:prstGeom prst="rect">
            <a:avLst/>
          </a:prstGeom>
        </p:spPr>
      </p:pic>
      <p:pic>
        <p:nvPicPr>
          <p:cNvPr id="12" name="Picture 11">
            <a:extLst>
              <a:ext uri="{FF2B5EF4-FFF2-40B4-BE49-F238E27FC236}">
                <a16:creationId xmlns:a16="http://schemas.microsoft.com/office/drawing/2014/main" id="{A8E79F6F-5010-A042-A8F3-00E6C7546D5C}"/>
              </a:ext>
            </a:extLst>
          </p:cNvPr>
          <p:cNvPicPr>
            <a:picLocks noChangeAspect="1"/>
          </p:cNvPicPr>
          <p:nvPr/>
        </p:nvPicPr>
        <p:blipFill>
          <a:blip r:embed="rId7"/>
          <a:srcRect/>
          <a:stretch/>
        </p:blipFill>
        <p:spPr>
          <a:xfrm>
            <a:off x="90461" y="1414364"/>
            <a:ext cx="1426636" cy="803672"/>
          </a:xfrm>
          <a:prstGeom prst="rect">
            <a:avLst/>
          </a:prstGeom>
        </p:spPr>
      </p:pic>
      <p:pic>
        <p:nvPicPr>
          <p:cNvPr id="14" name="Picture 13">
            <a:extLst>
              <a:ext uri="{FF2B5EF4-FFF2-40B4-BE49-F238E27FC236}">
                <a16:creationId xmlns:a16="http://schemas.microsoft.com/office/drawing/2014/main" id="{43B0FAA9-9905-8C49-820B-A4C6B58ABB35}"/>
              </a:ext>
            </a:extLst>
          </p:cNvPr>
          <p:cNvPicPr>
            <a:picLocks noChangeAspect="1"/>
          </p:cNvPicPr>
          <p:nvPr/>
        </p:nvPicPr>
        <p:blipFill>
          <a:blip r:embed="rId8"/>
          <a:srcRect/>
          <a:stretch/>
        </p:blipFill>
        <p:spPr>
          <a:xfrm>
            <a:off x="90461" y="2267718"/>
            <a:ext cx="1426636" cy="803672"/>
          </a:xfrm>
          <a:prstGeom prst="rect">
            <a:avLst/>
          </a:prstGeom>
        </p:spPr>
      </p:pic>
      <p:pic>
        <p:nvPicPr>
          <p:cNvPr id="15" name="Picture 14">
            <a:extLst>
              <a:ext uri="{FF2B5EF4-FFF2-40B4-BE49-F238E27FC236}">
                <a16:creationId xmlns:a16="http://schemas.microsoft.com/office/drawing/2014/main" id="{105FB07D-AE8F-624A-A0EF-884677EFDF40}"/>
              </a:ext>
            </a:extLst>
          </p:cNvPr>
          <p:cNvPicPr>
            <a:picLocks noChangeAspect="1"/>
          </p:cNvPicPr>
          <p:nvPr/>
        </p:nvPicPr>
        <p:blipFill>
          <a:blip r:embed="rId9"/>
          <a:srcRect/>
          <a:stretch/>
        </p:blipFill>
        <p:spPr>
          <a:xfrm>
            <a:off x="90461" y="3121072"/>
            <a:ext cx="1426636" cy="803672"/>
          </a:xfrm>
          <a:prstGeom prst="rect">
            <a:avLst/>
          </a:prstGeom>
        </p:spPr>
      </p:pic>
      <p:sp>
        <p:nvSpPr>
          <p:cNvPr id="17" name="Rectangle 16">
            <a:extLst>
              <a:ext uri="{FF2B5EF4-FFF2-40B4-BE49-F238E27FC236}">
                <a16:creationId xmlns:a16="http://schemas.microsoft.com/office/drawing/2014/main" id="{5EB57771-019E-FC42-979A-5DD41BB73347}"/>
              </a:ext>
            </a:extLst>
          </p:cNvPr>
          <p:cNvSpPr/>
          <p:nvPr/>
        </p:nvSpPr>
        <p:spPr>
          <a:xfrm>
            <a:off x="1600837" y="558680"/>
            <a:ext cx="5942326" cy="4281211"/>
          </a:xfrm>
          <a:prstGeom prst="rect">
            <a:avLst/>
          </a:prstGeom>
          <a:solidFill>
            <a:schemeClr val="accent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94002" eaLnBrk="1" fontAlgn="auto" hangingPunct="1">
              <a:spcBef>
                <a:spcPts val="0"/>
              </a:spcBef>
              <a:spcAft>
                <a:spcPts val="0"/>
              </a:spcAft>
              <a:defRPr/>
            </a:pPr>
            <a:endParaRPr lang="en-US" sz="1158"/>
          </a:p>
        </p:txBody>
      </p:sp>
      <p:pic>
        <p:nvPicPr>
          <p:cNvPr id="19" name="Picture 18">
            <a:extLst>
              <a:ext uri="{FF2B5EF4-FFF2-40B4-BE49-F238E27FC236}">
                <a16:creationId xmlns:a16="http://schemas.microsoft.com/office/drawing/2014/main" id="{761003C8-5CAB-BF43-921B-A6A6550D42A1}"/>
              </a:ext>
            </a:extLst>
          </p:cNvPr>
          <p:cNvPicPr>
            <a:picLocks noChangeAspect="1"/>
          </p:cNvPicPr>
          <p:nvPr/>
        </p:nvPicPr>
        <p:blipFill>
          <a:blip r:embed="rId10"/>
          <a:srcRect/>
          <a:stretch/>
        </p:blipFill>
        <p:spPr>
          <a:xfrm>
            <a:off x="7626703" y="561010"/>
            <a:ext cx="1426636" cy="803671"/>
          </a:xfrm>
          <a:prstGeom prst="rect">
            <a:avLst/>
          </a:prstGeom>
        </p:spPr>
      </p:pic>
      <p:pic>
        <p:nvPicPr>
          <p:cNvPr id="21" name="Picture 20">
            <a:extLst>
              <a:ext uri="{FF2B5EF4-FFF2-40B4-BE49-F238E27FC236}">
                <a16:creationId xmlns:a16="http://schemas.microsoft.com/office/drawing/2014/main" id="{886C1DB2-6291-4F43-B360-4C10A4BCED2D}"/>
              </a:ext>
            </a:extLst>
          </p:cNvPr>
          <p:cNvPicPr>
            <a:picLocks noChangeAspect="1"/>
          </p:cNvPicPr>
          <p:nvPr/>
        </p:nvPicPr>
        <p:blipFill>
          <a:blip r:embed="rId11"/>
          <a:srcRect/>
          <a:stretch/>
        </p:blipFill>
        <p:spPr>
          <a:xfrm>
            <a:off x="7626704" y="1414363"/>
            <a:ext cx="1426634" cy="803671"/>
          </a:xfrm>
          <a:prstGeom prst="rect">
            <a:avLst/>
          </a:prstGeom>
        </p:spPr>
      </p:pic>
      <p:sp>
        <p:nvSpPr>
          <p:cNvPr id="2" name="Rectangle 1">
            <a:extLst>
              <a:ext uri="{FF2B5EF4-FFF2-40B4-BE49-F238E27FC236}">
                <a16:creationId xmlns:a16="http://schemas.microsoft.com/office/drawing/2014/main" id="{D4A871AE-406B-422B-AE0C-D85BB5DD79CB}"/>
              </a:ext>
            </a:extLst>
          </p:cNvPr>
          <p:cNvSpPr/>
          <p:nvPr/>
        </p:nvSpPr>
        <p:spPr bwMode="auto">
          <a:xfrm>
            <a:off x="1739355" y="704022"/>
            <a:ext cx="5665288" cy="4005072"/>
          </a:xfrm>
          <a:prstGeom prst="rect">
            <a:avLst/>
          </a:prstGeom>
          <a:solidFill>
            <a:schemeClr val="bg1"/>
          </a:solidFill>
          <a:ln>
            <a:solidFill>
              <a:schemeClr val="accent1">
                <a:lumMod val="75000"/>
              </a:schemeClr>
            </a:solidFill>
            <a:headEnd/>
            <a:tailEnd/>
          </a:ln>
          <a:effectLst/>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51" name="TextBox 50">
            <a:extLst>
              <a:ext uri="{FF2B5EF4-FFF2-40B4-BE49-F238E27FC236}">
                <a16:creationId xmlns:a16="http://schemas.microsoft.com/office/drawing/2014/main" id="{8B55F106-B088-44FE-8788-926CB42C0A96}"/>
              </a:ext>
            </a:extLst>
          </p:cNvPr>
          <p:cNvSpPr txBox="1"/>
          <p:nvPr/>
        </p:nvSpPr>
        <p:spPr>
          <a:xfrm>
            <a:off x="1828800" y="725595"/>
            <a:ext cx="5486400" cy="1446550"/>
          </a:xfrm>
          <a:prstGeom prst="rect">
            <a:avLst/>
          </a:prstGeom>
          <a:noFill/>
        </p:spPr>
        <p:txBody>
          <a:bodyPr wrap="square" rtlCol="0">
            <a:spAutoFit/>
          </a:bodyPr>
          <a:lstStyle/>
          <a:p>
            <a:r>
              <a:rPr lang="en-US" sz="1100" dirty="0"/>
              <a:t>The evolution of an interface between two warm dense matter materials will be influenced by the materials’ equations of state and transport properties, such as thermal conductivity.</a:t>
            </a:r>
          </a:p>
          <a:p>
            <a:endParaRPr lang="en-US" sz="1100" dirty="0"/>
          </a:p>
          <a:p>
            <a:r>
              <a:rPr lang="en-US" sz="1100" dirty="0"/>
              <a:t>By coupling an isochorically-heated system to a highly coherent radiography platform, we can measure changes in the density profile to learn about these processes and provide experimental benchmarks for theoretical models.</a:t>
            </a:r>
          </a:p>
          <a:p>
            <a:endParaRPr lang="en-US" sz="1100" dirty="0"/>
          </a:p>
        </p:txBody>
      </p:sp>
      <p:grpSp>
        <p:nvGrpSpPr>
          <p:cNvPr id="82" name="Group 81">
            <a:extLst>
              <a:ext uri="{FF2B5EF4-FFF2-40B4-BE49-F238E27FC236}">
                <a16:creationId xmlns:a16="http://schemas.microsoft.com/office/drawing/2014/main" id="{4F224A51-F279-4456-9E2E-BC4FA9A1D861}"/>
              </a:ext>
            </a:extLst>
          </p:cNvPr>
          <p:cNvGrpSpPr/>
          <p:nvPr/>
        </p:nvGrpSpPr>
        <p:grpSpPr>
          <a:xfrm>
            <a:off x="1752600" y="1962150"/>
            <a:ext cx="5645172" cy="2478371"/>
            <a:chOff x="1752600" y="2219112"/>
            <a:chExt cx="5645172" cy="2478371"/>
          </a:xfrm>
        </p:grpSpPr>
        <p:pic>
          <p:nvPicPr>
            <p:cNvPr id="22" name="Picture 1">
              <a:extLst>
                <a:ext uri="{FF2B5EF4-FFF2-40B4-BE49-F238E27FC236}">
                  <a16:creationId xmlns:a16="http://schemas.microsoft.com/office/drawing/2014/main" id="{A4BB1B51-EE3C-4C9F-A0B7-3D3B81C6F01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5105400" y="2433699"/>
              <a:ext cx="2292372" cy="2043520"/>
            </a:xfrm>
            <a:prstGeom prst="rect">
              <a:avLst/>
            </a:prstGeom>
          </p:spPr>
        </p:pic>
        <p:grpSp>
          <p:nvGrpSpPr>
            <p:cNvPr id="74" name="Group 73">
              <a:extLst>
                <a:ext uri="{FF2B5EF4-FFF2-40B4-BE49-F238E27FC236}">
                  <a16:creationId xmlns:a16="http://schemas.microsoft.com/office/drawing/2014/main" id="{94EED61D-411E-4E00-8B7B-C6B90AD9BC43}"/>
                </a:ext>
              </a:extLst>
            </p:cNvPr>
            <p:cNvGrpSpPr/>
            <p:nvPr/>
          </p:nvGrpSpPr>
          <p:grpSpPr>
            <a:xfrm>
              <a:off x="1752600" y="2219112"/>
              <a:ext cx="3352800" cy="2478371"/>
              <a:chOff x="4038600" y="2198556"/>
              <a:chExt cx="3352800" cy="2478371"/>
            </a:xfrm>
          </p:grpSpPr>
          <p:grpSp>
            <p:nvGrpSpPr>
              <p:cNvPr id="52" name="Group 51">
                <a:extLst>
                  <a:ext uri="{FF2B5EF4-FFF2-40B4-BE49-F238E27FC236}">
                    <a16:creationId xmlns:a16="http://schemas.microsoft.com/office/drawing/2014/main" id="{F65A631F-3A62-4D94-A649-859A2F46046F}"/>
                  </a:ext>
                </a:extLst>
              </p:cNvPr>
              <p:cNvGrpSpPr>
                <a:grpSpLocks noChangeAspect="1"/>
              </p:cNvGrpSpPr>
              <p:nvPr/>
            </p:nvGrpSpPr>
            <p:grpSpPr>
              <a:xfrm>
                <a:off x="4038600" y="2218806"/>
                <a:ext cx="1655402" cy="2458121"/>
                <a:chOff x="4704462" y="1209994"/>
                <a:chExt cx="2312275" cy="3433518"/>
              </a:xfrm>
            </p:grpSpPr>
            <p:pic>
              <p:nvPicPr>
                <p:cNvPr id="40" name="Picture 39">
                  <a:extLst>
                    <a:ext uri="{FF2B5EF4-FFF2-40B4-BE49-F238E27FC236}">
                      <a16:creationId xmlns:a16="http://schemas.microsoft.com/office/drawing/2014/main" id="{EA07579C-281E-4C68-8195-E0ACE10346D1}"/>
                    </a:ext>
                  </a:extLst>
                </p:cNvPr>
                <p:cNvPicPr>
                  <a:picLocks noChangeAspect="1"/>
                </p:cNvPicPr>
                <p:nvPr/>
              </p:nvPicPr>
              <p:blipFill>
                <a:blip r:embed="rId14">
                  <a:clrChange>
                    <a:clrFrom>
                      <a:srgbClr val="FFFFFF"/>
                    </a:clrFrom>
                    <a:clrTo>
                      <a:srgbClr val="FFFFFF">
                        <a:alpha val="0"/>
                      </a:srgbClr>
                    </a:clrTo>
                  </a:clrChange>
                </a:blip>
                <a:srcRect/>
                <a:stretch/>
              </p:blipFill>
              <p:spPr>
                <a:xfrm>
                  <a:off x="4704462" y="2627019"/>
                  <a:ext cx="1696338" cy="2016493"/>
                </a:xfrm>
                <a:prstGeom prst="rect">
                  <a:avLst/>
                </a:prstGeom>
              </p:spPr>
            </p:pic>
            <p:pic>
              <p:nvPicPr>
                <p:cNvPr id="44" name="Picture 43">
                  <a:extLst>
                    <a:ext uri="{FF2B5EF4-FFF2-40B4-BE49-F238E27FC236}">
                      <a16:creationId xmlns:a16="http://schemas.microsoft.com/office/drawing/2014/main" id="{64158F61-41D3-4320-9AB3-1EC10A775ED0}"/>
                    </a:ext>
                  </a:extLst>
                </p:cNvPr>
                <p:cNvPicPr>
                  <a:picLocks noChangeAspect="1"/>
                </p:cNvPicPr>
                <p:nvPr/>
              </p:nvPicPr>
              <p:blipFill>
                <a:blip r:embed="rId15"/>
                <a:srcRect/>
                <a:stretch/>
              </p:blipFill>
              <p:spPr>
                <a:xfrm>
                  <a:off x="5237084" y="1209994"/>
                  <a:ext cx="1779653" cy="1500913"/>
                </a:xfrm>
                <a:prstGeom prst="rect">
                  <a:avLst/>
                </a:prstGeom>
              </p:spPr>
            </p:pic>
            <p:sp>
              <p:nvSpPr>
                <p:cNvPr id="45" name="Rectangle 44">
                  <a:extLst>
                    <a:ext uri="{FF2B5EF4-FFF2-40B4-BE49-F238E27FC236}">
                      <a16:creationId xmlns:a16="http://schemas.microsoft.com/office/drawing/2014/main" id="{8B90FAC0-7FC8-49D1-AE18-AFF845D6FDFA}"/>
                    </a:ext>
                  </a:extLst>
                </p:cNvPr>
                <p:cNvSpPr/>
                <p:nvPr/>
              </p:nvSpPr>
              <p:spPr bwMode="auto">
                <a:xfrm>
                  <a:off x="5029200" y="3333749"/>
                  <a:ext cx="304800" cy="794182"/>
                </a:xfrm>
                <a:prstGeom prst="rect">
                  <a:avLst/>
                </a:prstGeom>
                <a:noFill/>
                <a:ln w="12700">
                  <a:solidFill>
                    <a:schemeClr val="tx1"/>
                  </a:solidFill>
                  <a:prstDash val="dash"/>
                  <a:headEnd/>
                  <a:tailEnd/>
                </a:ln>
                <a:effectLst/>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cxnSp>
              <p:nvCxnSpPr>
                <p:cNvPr id="47" name="Straight Connector 46">
                  <a:extLst>
                    <a:ext uri="{FF2B5EF4-FFF2-40B4-BE49-F238E27FC236}">
                      <a16:creationId xmlns:a16="http://schemas.microsoft.com/office/drawing/2014/main" id="{1FF8E969-3326-4F71-94D9-AF639DD8EA1F}"/>
                    </a:ext>
                  </a:extLst>
                </p:cNvPr>
                <p:cNvCxnSpPr/>
                <p:nvPr/>
              </p:nvCxnSpPr>
              <p:spPr>
                <a:xfrm flipV="1">
                  <a:off x="5029200" y="1962150"/>
                  <a:ext cx="207882" cy="1371600"/>
                </a:xfrm>
                <a:prstGeom prst="line">
                  <a:avLst/>
                </a:prstGeom>
                <a:ln w="12700">
                  <a:solidFill>
                    <a:schemeClr val="tx1"/>
                  </a:solidFill>
                  <a:prstDash val="dash"/>
                </a:ln>
                <a:effectLst/>
              </p:spPr>
              <p:style>
                <a:lnRef idx="1">
                  <a:schemeClr val="accent2"/>
                </a:lnRef>
                <a:fillRef idx="0">
                  <a:schemeClr val="accent2"/>
                </a:fillRef>
                <a:effectRef idx="0">
                  <a:schemeClr val="accent2"/>
                </a:effectRef>
                <a:fontRef idx="minor">
                  <a:schemeClr val="tx1"/>
                </a:fontRef>
              </p:style>
            </p:cxnSp>
            <p:cxnSp>
              <p:nvCxnSpPr>
                <p:cNvPr id="48" name="Straight Connector 47">
                  <a:extLst>
                    <a:ext uri="{FF2B5EF4-FFF2-40B4-BE49-F238E27FC236}">
                      <a16:creationId xmlns:a16="http://schemas.microsoft.com/office/drawing/2014/main" id="{780666CB-2DAB-43CE-B971-46FC61194649}"/>
                    </a:ext>
                  </a:extLst>
                </p:cNvPr>
                <p:cNvCxnSpPr>
                  <a:cxnSpLocks/>
                </p:cNvCxnSpPr>
                <p:nvPr/>
              </p:nvCxnSpPr>
              <p:spPr>
                <a:xfrm flipV="1">
                  <a:off x="5334000" y="2571751"/>
                  <a:ext cx="1503918" cy="1556180"/>
                </a:xfrm>
                <a:prstGeom prst="line">
                  <a:avLst/>
                </a:prstGeom>
                <a:ln w="12700">
                  <a:solidFill>
                    <a:schemeClr val="tx1"/>
                  </a:solidFill>
                  <a:prstDash val="dash"/>
                </a:ln>
                <a:effectLst/>
              </p:spPr>
              <p:style>
                <a:lnRef idx="1">
                  <a:schemeClr val="accent2"/>
                </a:lnRef>
                <a:fillRef idx="0">
                  <a:schemeClr val="accent2"/>
                </a:fillRef>
                <a:effectRef idx="0">
                  <a:schemeClr val="accent2"/>
                </a:effectRef>
                <a:fontRef idx="minor">
                  <a:schemeClr val="tx1"/>
                </a:fontRef>
              </p:style>
            </p:cxnSp>
          </p:grpSp>
          <p:sp>
            <p:nvSpPr>
              <p:cNvPr id="61" name="TextBox 60">
                <a:extLst>
                  <a:ext uri="{FF2B5EF4-FFF2-40B4-BE49-F238E27FC236}">
                    <a16:creationId xmlns:a16="http://schemas.microsoft.com/office/drawing/2014/main" id="{94454EBC-6D9F-42DD-8887-15E15552F00B}"/>
                  </a:ext>
                </a:extLst>
              </p:cNvPr>
              <p:cNvSpPr txBox="1"/>
              <p:nvPr/>
            </p:nvSpPr>
            <p:spPr>
              <a:xfrm>
                <a:off x="5265693" y="3419547"/>
                <a:ext cx="2125707" cy="1169551"/>
              </a:xfrm>
              <a:prstGeom prst="rect">
                <a:avLst/>
              </a:prstGeom>
              <a:noFill/>
            </p:spPr>
            <p:txBody>
              <a:bodyPr wrap="square" rtlCol="0">
                <a:spAutoFit/>
              </a:bodyPr>
              <a:lstStyle/>
              <a:p>
                <a:r>
                  <a:rPr lang="en-US" sz="700" dirty="0"/>
                  <a:t>The early time behavior of the interface is governed by pressure gradients.</a:t>
                </a:r>
              </a:p>
              <a:p>
                <a:endParaRPr lang="en-US" sz="700" dirty="0"/>
              </a:p>
              <a:p>
                <a:r>
                  <a:rPr lang="en-US" sz="700" dirty="0"/>
                  <a:t>After pressure equilibration, a temperature gradient remains, allowing thermal conductivity to influence the shape and position of the interface. </a:t>
                </a:r>
              </a:p>
              <a:p>
                <a:endParaRPr lang="en-US" sz="700" dirty="0"/>
              </a:p>
              <a:p>
                <a:r>
                  <a:rPr lang="en-US" sz="700" dirty="0"/>
                  <a:t>With a highly coherent source, we can image these fringes with high resolution to extract information about the thermal conductivity</a:t>
                </a:r>
              </a:p>
            </p:txBody>
          </p:sp>
          <p:pic>
            <p:nvPicPr>
              <p:cNvPr id="62" name="Picture 61">
                <a:extLst>
                  <a:ext uri="{FF2B5EF4-FFF2-40B4-BE49-F238E27FC236}">
                    <a16:creationId xmlns:a16="http://schemas.microsoft.com/office/drawing/2014/main" id="{FDF26588-6A31-4203-9C33-EFBE22DA47FF}"/>
                  </a:ext>
                </a:extLst>
              </p:cNvPr>
              <p:cNvPicPr>
                <a:picLocks noChangeAspect="1"/>
              </p:cNvPicPr>
              <p:nvPr/>
            </p:nvPicPr>
            <p:blipFill rotWithShape="1">
              <a:blip r:embed="rId16"/>
              <a:srcRect l="5447" r="5447"/>
              <a:stretch/>
            </p:blipFill>
            <p:spPr>
              <a:xfrm>
                <a:off x="5719896" y="2198556"/>
                <a:ext cx="1658852" cy="1058786"/>
              </a:xfrm>
              <a:prstGeom prst="rect">
                <a:avLst/>
              </a:prstGeom>
            </p:spPr>
          </p:pic>
        </p:grpSp>
      </p:grpSp>
      <p:pic>
        <p:nvPicPr>
          <p:cNvPr id="76" name="Picture 75">
            <a:extLst>
              <a:ext uri="{FF2B5EF4-FFF2-40B4-BE49-F238E27FC236}">
                <a16:creationId xmlns:a16="http://schemas.microsoft.com/office/drawing/2014/main" id="{7E75B8E9-C12E-4A97-9AF9-2880D49CC671}"/>
              </a:ext>
            </a:extLst>
          </p:cNvPr>
          <p:cNvPicPr>
            <a:picLocks noChangeAspect="1"/>
          </p:cNvPicPr>
          <p:nvPr/>
        </p:nvPicPr>
        <p:blipFill>
          <a:blip r:embed="rId17" cstate="screen">
            <a:extLst>
              <a:ext uri="{28A0092B-C50C-407E-A947-70E740481C1C}">
                <a14:useLocalDpi xmlns:a14="http://schemas.microsoft.com/office/drawing/2010/main"/>
              </a:ext>
            </a:extLst>
          </a:blip>
          <a:srcRect/>
          <a:stretch/>
        </p:blipFill>
        <p:spPr>
          <a:xfrm>
            <a:off x="7237685" y="4917312"/>
            <a:ext cx="687115" cy="197172"/>
          </a:xfrm>
          <a:prstGeom prst="rect">
            <a:avLst/>
          </a:prstGeom>
        </p:spPr>
      </p:pic>
      <p:pic>
        <p:nvPicPr>
          <p:cNvPr id="77" name="Picture 2" descr="UR-LLE bloc | sciencesprings">
            <a:extLst>
              <a:ext uri="{FF2B5EF4-FFF2-40B4-BE49-F238E27FC236}">
                <a16:creationId xmlns:a16="http://schemas.microsoft.com/office/drawing/2014/main" id="{0914DA3B-E3C3-4A1B-A5D6-2B96AEB36412}"/>
              </a:ext>
            </a:extLst>
          </p:cNvPr>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6477000" y="4920621"/>
            <a:ext cx="432858" cy="201168"/>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77">
            <a:extLst>
              <a:ext uri="{FF2B5EF4-FFF2-40B4-BE49-F238E27FC236}">
                <a16:creationId xmlns:a16="http://schemas.microsoft.com/office/drawing/2014/main" id="{984D29A7-09B4-41D7-ACE5-914599A1FAE6}"/>
              </a:ext>
            </a:extLst>
          </p:cNvPr>
          <p:cNvPicPr>
            <a:picLocks noChangeAspect="1"/>
          </p:cNvPicPr>
          <p:nvPr/>
        </p:nvPicPr>
        <p:blipFill>
          <a:blip r:embed="rId19"/>
          <a:stretch>
            <a:fillRect/>
          </a:stretch>
        </p:blipFill>
        <p:spPr>
          <a:xfrm>
            <a:off x="1143000" y="4917312"/>
            <a:ext cx="209435" cy="201168"/>
          </a:xfrm>
          <a:prstGeom prst="rect">
            <a:avLst/>
          </a:prstGeom>
        </p:spPr>
      </p:pic>
      <p:pic>
        <p:nvPicPr>
          <p:cNvPr id="80" name="Picture 79">
            <a:extLst>
              <a:ext uri="{FF2B5EF4-FFF2-40B4-BE49-F238E27FC236}">
                <a16:creationId xmlns:a16="http://schemas.microsoft.com/office/drawing/2014/main" id="{AAD1A6C7-5BE1-4A08-A40A-2502C0A1F216}"/>
              </a:ext>
            </a:extLst>
          </p:cNvPr>
          <p:cNvPicPr>
            <a:picLocks noChangeAspect="1"/>
          </p:cNvPicPr>
          <p:nvPr/>
        </p:nvPicPr>
        <p:blipFill>
          <a:blip r:embed="rId20"/>
          <a:stretch>
            <a:fillRect/>
          </a:stretch>
        </p:blipFill>
        <p:spPr>
          <a:xfrm>
            <a:off x="1570357" y="4915314"/>
            <a:ext cx="201168" cy="201168"/>
          </a:xfrm>
          <a:prstGeom prst="rect">
            <a:avLst/>
          </a:prstGeom>
        </p:spPr>
      </p:pic>
      <p:sp>
        <p:nvSpPr>
          <p:cNvPr id="81" name="TextBox 80">
            <a:extLst>
              <a:ext uri="{FF2B5EF4-FFF2-40B4-BE49-F238E27FC236}">
                <a16:creationId xmlns:a16="http://schemas.microsoft.com/office/drawing/2014/main" id="{D545CD72-F6FF-46BB-BED1-2561153B4A68}"/>
              </a:ext>
            </a:extLst>
          </p:cNvPr>
          <p:cNvSpPr txBox="1"/>
          <p:nvPr/>
        </p:nvSpPr>
        <p:spPr>
          <a:xfrm>
            <a:off x="1752600" y="4439478"/>
            <a:ext cx="5638800" cy="323165"/>
          </a:xfrm>
          <a:prstGeom prst="rect">
            <a:avLst/>
          </a:prstGeom>
          <a:noFill/>
        </p:spPr>
        <p:txBody>
          <a:bodyPr wrap="square" rtlCol="0">
            <a:spAutoFit/>
          </a:bodyPr>
          <a:lstStyle/>
          <a:p>
            <a:pPr algn="ctr" defTabSz="609585"/>
            <a:r>
              <a:rPr lang="en-US" sz="500" dirty="0">
                <a:latin typeface="Times" panose="02020603050405020304" pitchFamily="18" charset="0"/>
              </a:rPr>
              <a:t>The work of Y.P., L.D., O.L., M.S., A.K., and T.D. was performed under the auspices of the U.S. Department of Energy by Lawrence Livermore National Laboratory under Contract DE-AC52-07NA27344 and supported by Laboratory Directed Research and Development (LDRD) Grant No. 21-ERD-029.</a:t>
            </a:r>
          </a:p>
          <a:p>
            <a:pPr algn="ctr" defTabSz="609585"/>
            <a:r>
              <a:rPr lang="en-US" sz="500" dirty="0">
                <a:latin typeface="Calibri"/>
              </a:rPr>
              <a:t>This material is based upon work supported by the National Science Foundation under Grant No. PHY-2045718</a:t>
            </a:r>
          </a:p>
        </p:txBody>
      </p:sp>
    </p:spTree>
    <p:extLst>
      <p:ext uri="{BB962C8B-B14F-4D97-AF65-F5344CB8AC3E}">
        <p14:creationId xmlns:p14="http://schemas.microsoft.com/office/powerpoint/2010/main" val="2680481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9A336B72-3D21-4615-872B-01BDACC961B0}"/>
              </a:ext>
            </a:extLst>
          </p:cNvPr>
          <p:cNvSpPr txBox="1">
            <a:spLocks/>
          </p:cNvSpPr>
          <p:nvPr/>
        </p:nvSpPr>
        <p:spPr>
          <a:xfrm>
            <a:off x="6553200" y="4767264"/>
            <a:ext cx="21336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342900"/>
            <a:fld id="{017B6292-FE13-5D44-A34A-DDD06CF37AC5}" type="slidenum">
              <a:rPr lang="en-US" sz="1200">
                <a:solidFill>
                  <a:prstClr val="white"/>
                </a:solidFill>
                <a:latin typeface="Calibri" panose="020F0502020204030204"/>
              </a:rPr>
              <a:pPr algn="r" defTabSz="342900"/>
              <a:t>10</a:t>
            </a:fld>
            <a:endParaRPr lang="en-US" sz="1200" dirty="0">
              <a:solidFill>
                <a:prstClr val="white"/>
              </a:solidFill>
              <a:latin typeface="Calibri" panose="020F0502020204030204"/>
            </a:endParaRPr>
          </a:p>
        </p:txBody>
      </p:sp>
      <p:sp>
        <p:nvSpPr>
          <p:cNvPr id="7" name="Title 1">
            <a:extLst>
              <a:ext uri="{FF2B5EF4-FFF2-40B4-BE49-F238E27FC236}">
                <a16:creationId xmlns:a16="http://schemas.microsoft.com/office/drawing/2014/main" id="{863065B6-EFD2-4B32-94D9-D39C9B5E8951}"/>
              </a:ext>
            </a:extLst>
          </p:cNvPr>
          <p:cNvSpPr txBox="1">
            <a:spLocks/>
          </p:cNvSpPr>
          <p:nvPr/>
        </p:nvSpPr>
        <p:spPr>
          <a:xfrm>
            <a:off x="0" y="-8610"/>
            <a:ext cx="9144000" cy="38338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r>
              <a:rPr lang="en-US" sz="1800" b="1" u="sng" dirty="0">
                <a:solidFill>
                  <a:prstClr val="black"/>
                </a:solidFill>
                <a:latin typeface="Calibri Light" panose="020F0302020204030204"/>
              </a:rPr>
              <a:t>The cryogenic target has unique and new developments to help achieve success</a:t>
            </a:r>
          </a:p>
        </p:txBody>
      </p:sp>
      <p:cxnSp>
        <p:nvCxnSpPr>
          <p:cNvPr id="4" name="Straight Arrow Connector 3">
            <a:extLst>
              <a:ext uri="{FF2B5EF4-FFF2-40B4-BE49-F238E27FC236}">
                <a16:creationId xmlns:a16="http://schemas.microsoft.com/office/drawing/2014/main" id="{C79A2AF9-52CC-4157-A0B1-57473AC4F362}"/>
              </a:ext>
            </a:extLst>
          </p:cNvPr>
          <p:cNvCxnSpPr/>
          <p:nvPr/>
        </p:nvCxnSpPr>
        <p:spPr>
          <a:xfrm flipV="1">
            <a:off x="6407332" y="1038497"/>
            <a:ext cx="855617" cy="679269"/>
          </a:xfrm>
          <a:prstGeom prst="straightConnector1">
            <a:avLst/>
          </a:prstGeom>
          <a:ln>
            <a:solidFill>
              <a:schemeClr val="bg1"/>
            </a:solidFill>
            <a:tailEnd type="triangle"/>
          </a:ln>
        </p:spPr>
        <p:style>
          <a:lnRef idx="3">
            <a:schemeClr val="accent2"/>
          </a:lnRef>
          <a:fillRef idx="0">
            <a:schemeClr val="accent2"/>
          </a:fillRef>
          <a:effectRef idx="2">
            <a:schemeClr val="accent2"/>
          </a:effectRef>
          <a:fontRef idx="minor">
            <a:schemeClr val="tx1"/>
          </a:fontRef>
        </p:style>
      </p:cxnSp>
      <p:sp>
        <p:nvSpPr>
          <p:cNvPr id="9" name="TextBox 8">
            <a:extLst>
              <a:ext uri="{FF2B5EF4-FFF2-40B4-BE49-F238E27FC236}">
                <a16:creationId xmlns:a16="http://schemas.microsoft.com/office/drawing/2014/main" id="{FCBEE2A1-609C-4CB4-81B5-DB901135941C}"/>
              </a:ext>
            </a:extLst>
          </p:cNvPr>
          <p:cNvSpPr txBox="1"/>
          <p:nvPr/>
        </p:nvSpPr>
        <p:spPr>
          <a:xfrm>
            <a:off x="6982096" y="1163768"/>
            <a:ext cx="1312817" cy="577081"/>
          </a:xfrm>
          <a:prstGeom prst="rect">
            <a:avLst/>
          </a:prstGeom>
          <a:noFill/>
        </p:spPr>
        <p:txBody>
          <a:bodyPr wrap="square" rtlCol="0">
            <a:spAutoFit/>
          </a:bodyPr>
          <a:lstStyle/>
          <a:p>
            <a:pPr defTabSz="342900"/>
            <a:r>
              <a:rPr lang="en-US" sz="1050" dirty="0">
                <a:solidFill>
                  <a:prstClr val="white"/>
                </a:solidFill>
                <a:latin typeface="Calibri" panose="020F0502020204030204"/>
              </a:rPr>
              <a:t>Shock speed characterizes </a:t>
            </a:r>
          </a:p>
          <a:p>
            <a:pPr defTabSz="342900"/>
            <a:r>
              <a:rPr lang="en-US" sz="1050" dirty="0">
                <a:solidFill>
                  <a:prstClr val="white"/>
                </a:solidFill>
                <a:latin typeface="Calibri" panose="020F0502020204030204"/>
              </a:rPr>
              <a:t>energy deposition</a:t>
            </a:r>
          </a:p>
        </p:txBody>
      </p:sp>
      <p:pic>
        <p:nvPicPr>
          <p:cNvPr id="11" name="Picture 10">
            <a:extLst>
              <a:ext uri="{FF2B5EF4-FFF2-40B4-BE49-F238E27FC236}">
                <a16:creationId xmlns:a16="http://schemas.microsoft.com/office/drawing/2014/main" id="{24144177-95EF-4B9E-A1D2-4BA842B7952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8944" y="459451"/>
            <a:ext cx="2304969" cy="2562796"/>
          </a:xfrm>
          <a:prstGeom prst="rect">
            <a:avLst/>
          </a:prstGeom>
        </p:spPr>
      </p:pic>
      <p:grpSp>
        <p:nvGrpSpPr>
          <p:cNvPr id="12" name="Group 11">
            <a:extLst>
              <a:ext uri="{FF2B5EF4-FFF2-40B4-BE49-F238E27FC236}">
                <a16:creationId xmlns:a16="http://schemas.microsoft.com/office/drawing/2014/main" id="{B9893E46-0F74-47A9-9905-D018EC43A9F5}"/>
              </a:ext>
            </a:extLst>
          </p:cNvPr>
          <p:cNvGrpSpPr>
            <a:grpSpLocks noChangeAspect="1"/>
          </p:cNvGrpSpPr>
          <p:nvPr/>
        </p:nvGrpSpPr>
        <p:grpSpPr>
          <a:xfrm>
            <a:off x="1805294" y="2635261"/>
            <a:ext cx="2234998" cy="2034122"/>
            <a:chOff x="2185607" y="2174327"/>
            <a:chExt cx="2672862" cy="2390727"/>
          </a:xfrm>
        </p:grpSpPr>
        <p:pic>
          <p:nvPicPr>
            <p:cNvPr id="13" name="Picture 12">
              <a:extLst>
                <a:ext uri="{FF2B5EF4-FFF2-40B4-BE49-F238E27FC236}">
                  <a16:creationId xmlns:a16="http://schemas.microsoft.com/office/drawing/2014/main" id="{8DBEFA17-5AE1-4F1C-9640-533ABA33E0A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85607" y="2174327"/>
              <a:ext cx="2672862" cy="2390727"/>
            </a:xfrm>
            <a:prstGeom prst="rect">
              <a:avLst/>
            </a:prstGeom>
          </p:spPr>
        </p:pic>
        <p:cxnSp>
          <p:nvCxnSpPr>
            <p:cNvPr id="14" name="Straight Arrow Connector 13">
              <a:extLst>
                <a:ext uri="{FF2B5EF4-FFF2-40B4-BE49-F238E27FC236}">
                  <a16:creationId xmlns:a16="http://schemas.microsoft.com/office/drawing/2014/main" id="{BBBF42A7-1140-49B8-8C77-C1C57DC17F30}"/>
                </a:ext>
              </a:extLst>
            </p:cNvPr>
            <p:cNvCxnSpPr>
              <a:cxnSpLocks/>
            </p:cNvCxnSpPr>
            <p:nvPr/>
          </p:nvCxnSpPr>
          <p:spPr>
            <a:xfrm flipH="1">
              <a:off x="3571267" y="3369690"/>
              <a:ext cx="202313" cy="375892"/>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15" name="Straight Arrow Connector 14">
              <a:extLst>
                <a:ext uri="{FF2B5EF4-FFF2-40B4-BE49-F238E27FC236}">
                  <a16:creationId xmlns:a16="http://schemas.microsoft.com/office/drawing/2014/main" id="{EE581C8A-5C7F-4FEA-9BED-3B4F391567ED}"/>
                </a:ext>
              </a:extLst>
            </p:cNvPr>
            <p:cNvCxnSpPr>
              <a:cxnSpLocks/>
            </p:cNvCxnSpPr>
            <p:nvPr/>
          </p:nvCxnSpPr>
          <p:spPr>
            <a:xfrm flipH="1">
              <a:off x="3951220" y="2655034"/>
              <a:ext cx="202313" cy="375892"/>
            </a:xfrm>
            <a:prstGeom prst="straightConnector1">
              <a:avLst/>
            </a:prstGeom>
            <a:ln w="28575">
              <a:headEnd type="triangle" w="med" len="med"/>
              <a:tailEnd type="none" w="med" len="med"/>
            </a:ln>
          </p:spPr>
          <p:style>
            <a:lnRef idx="1">
              <a:schemeClr val="accent2"/>
            </a:lnRef>
            <a:fillRef idx="0">
              <a:schemeClr val="accent2"/>
            </a:fillRef>
            <a:effectRef idx="0">
              <a:schemeClr val="accent2"/>
            </a:effectRef>
            <a:fontRef idx="minor">
              <a:schemeClr val="tx1"/>
            </a:fontRef>
          </p:style>
        </p:cxnSp>
        <p:sp>
          <p:nvSpPr>
            <p:cNvPr id="16" name="TextBox 15">
              <a:extLst>
                <a:ext uri="{FF2B5EF4-FFF2-40B4-BE49-F238E27FC236}">
                  <a16:creationId xmlns:a16="http://schemas.microsoft.com/office/drawing/2014/main" id="{B4841DDD-5B31-4684-BB6C-53958BF62575}"/>
                </a:ext>
              </a:extLst>
            </p:cNvPr>
            <p:cNvSpPr txBox="1"/>
            <p:nvPr/>
          </p:nvSpPr>
          <p:spPr>
            <a:xfrm>
              <a:off x="3538286" y="2979944"/>
              <a:ext cx="825867" cy="369332"/>
            </a:xfrm>
            <a:prstGeom prst="rect">
              <a:avLst/>
            </a:prstGeom>
            <a:noFill/>
          </p:spPr>
          <p:txBody>
            <a:bodyPr wrap="none" rtlCol="0">
              <a:spAutoFit/>
            </a:bodyPr>
            <a:lstStyle/>
            <a:p>
              <a:r>
                <a:rPr lang="en-US" dirty="0"/>
                <a:t>30 um</a:t>
              </a:r>
            </a:p>
          </p:txBody>
        </p:sp>
      </p:grpSp>
      <p:pic>
        <p:nvPicPr>
          <p:cNvPr id="17" name="Picture 16">
            <a:extLst>
              <a:ext uri="{FF2B5EF4-FFF2-40B4-BE49-F238E27FC236}">
                <a16:creationId xmlns:a16="http://schemas.microsoft.com/office/drawing/2014/main" id="{F4A39222-E278-4C60-B040-4E1530019AC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200000">
            <a:off x="-65300" y="2932969"/>
            <a:ext cx="2031742" cy="1455488"/>
          </a:xfrm>
          <a:prstGeom prst="rect">
            <a:avLst/>
          </a:prstGeom>
        </p:spPr>
      </p:pic>
      <p:cxnSp>
        <p:nvCxnSpPr>
          <p:cNvPr id="22" name="Straight Arrow Connector 21">
            <a:extLst>
              <a:ext uri="{FF2B5EF4-FFF2-40B4-BE49-F238E27FC236}">
                <a16:creationId xmlns:a16="http://schemas.microsoft.com/office/drawing/2014/main" id="{230D608F-3BF8-433C-A5DF-1484B8BB2A37}"/>
              </a:ext>
            </a:extLst>
          </p:cNvPr>
          <p:cNvCxnSpPr>
            <a:cxnSpLocks/>
          </p:cNvCxnSpPr>
          <p:nvPr/>
        </p:nvCxnSpPr>
        <p:spPr>
          <a:xfrm flipH="1">
            <a:off x="1231064" y="1897273"/>
            <a:ext cx="160892" cy="1142343"/>
          </a:xfrm>
          <a:prstGeom prst="straightConnector1">
            <a:avLst/>
          </a:prstGeom>
          <a:ln w="127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CE5F6097-E54B-4C5F-8C17-340B3F287042}"/>
              </a:ext>
            </a:extLst>
          </p:cNvPr>
          <p:cNvCxnSpPr>
            <a:cxnSpLocks/>
          </p:cNvCxnSpPr>
          <p:nvPr/>
        </p:nvCxnSpPr>
        <p:spPr>
          <a:xfrm flipH="1">
            <a:off x="1678315" y="1122339"/>
            <a:ext cx="1369686" cy="16389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77C3C557-7C42-44E5-AD7A-153C196289C9}"/>
              </a:ext>
            </a:extLst>
          </p:cNvPr>
          <p:cNvCxnSpPr>
            <a:cxnSpLocks/>
          </p:cNvCxnSpPr>
          <p:nvPr/>
        </p:nvCxnSpPr>
        <p:spPr>
          <a:xfrm flipH="1">
            <a:off x="1726192" y="1115936"/>
            <a:ext cx="1321809" cy="80743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138E4EE7-A31A-46DC-8609-1E10CA07FF15}"/>
              </a:ext>
            </a:extLst>
          </p:cNvPr>
          <p:cNvCxnSpPr>
            <a:cxnSpLocks/>
          </p:cNvCxnSpPr>
          <p:nvPr/>
        </p:nvCxnSpPr>
        <p:spPr>
          <a:xfrm flipV="1">
            <a:off x="943949" y="3634953"/>
            <a:ext cx="1193341" cy="134863"/>
          </a:xfrm>
          <a:prstGeom prst="straightConnector1">
            <a:avLst/>
          </a:prstGeom>
          <a:ln w="12700">
            <a:solidFill>
              <a:srgbClr val="FF0000"/>
            </a:solidFill>
            <a:tailEnd type="triangle"/>
          </a:ln>
        </p:spPr>
        <p:style>
          <a:lnRef idx="1">
            <a:schemeClr val="dk1"/>
          </a:lnRef>
          <a:fillRef idx="0">
            <a:schemeClr val="dk1"/>
          </a:fillRef>
          <a:effectRef idx="0">
            <a:schemeClr val="dk1"/>
          </a:effectRef>
          <a:fontRef idx="minor">
            <a:schemeClr val="tx1"/>
          </a:fontRef>
        </p:style>
      </p:cxnSp>
      <p:pic>
        <p:nvPicPr>
          <p:cNvPr id="35" name="Picture 34">
            <a:extLst>
              <a:ext uri="{FF2B5EF4-FFF2-40B4-BE49-F238E27FC236}">
                <a16:creationId xmlns:a16="http://schemas.microsoft.com/office/drawing/2014/main" id="{F9655B2B-FB00-4D4C-9A43-502FBB9CF80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876799" y="1962620"/>
            <a:ext cx="3810001" cy="2721429"/>
          </a:xfrm>
          <a:prstGeom prst="rect">
            <a:avLst/>
          </a:prstGeom>
        </p:spPr>
      </p:pic>
      <p:sp>
        <p:nvSpPr>
          <p:cNvPr id="24" name="TextBox 23">
            <a:extLst>
              <a:ext uri="{FF2B5EF4-FFF2-40B4-BE49-F238E27FC236}">
                <a16:creationId xmlns:a16="http://schemas.microsoft.com/office/drawing/2014/main" id="{746F7450-EB76-4DFF-9D94-0433F898319E}"/>
              </a:ext>
            </a:extLst>
          </p:cNvPr>
          <p:cNvSpPr txBox="1"/>
          <p:nvPr/>
        </p:nvSpPr>
        <p:spPr>
          <a:xfrm>
            <a:off x="2936380" y="459451"/>
            <a:ext cx="6207620" cy="1576201"/>
          </a:xfrm>
          <a:prstGeom prst="rect">
            <a:avLst/>
          </a:prstGeom>
          <a:noFill/>
        </p:spPr>
        <p:txBody>
          <a:bodyPr wrap="square" rtlCol="0">
            <a:spAutoFit/>
          </a:bodyPr>
          <a:lstStyle/>
          <a:p>
            <a:r>
              <a:rPr lang="en-US" dirty="0"/>
              <a:t>A 600 </a:t>
            </a:r>
            <a:r>
              <a:rPr lang="el-GR" dirty="0"/>
              <a:t>μ</a:t>
            </a:r>
            <a:r>
              <a:rPr lang="en-US" dirty="0"/>
              <a:t>m plastic cylinder with a 30 </a:t>
            </a:r>
            <a:r>
              <a:rPr lang="el-GR" dirty="0"/>
              <a:t>μ</a:t>
            </a:r>
            <a:r>
              <a:rPr lang="en-US" dirty="0"/>
              <a:t>m channel is being 3D printed via 2PP process at General Atomics</a:t>
            </a:r>
          </a:p>
          <a:p>
            <a:pPr marL="285750" indent="-285750">
              <a:buFont typeface="Arial" panose="020B0604020202020204" pitchFamily="34" charset="0"/>
              <a:buChar char="•"/>
            </a:pPr>
            <a:r>
              <a:rPr lang="en-US" dirty="0"/>
              <a:t>TiO2 Foams (12 mg/cc) will be used as x-ray converters</a:t>
            </a:r>
          </a:p>
          <a:p>
            <a:pPr marL="285750" indent="-285750">
              <a:buFont typeface="Arial" panose="020B0604020202020204" pitchFamily="34" charset="0"/>
              <a:buChar char="•"/>
            </a:pPr>
            <a:r>
              <a:rPr lang="en-US" dirty="0"/>
              <a:t>The narrow channel compresses quickly (~ 2ns)</a:t>
            </a:r>
          </a:p>
          <a:p>
            <a:pPr marL="285750" indent="-285750">
              <a:buFont typeface="Arial" panose="020B0604020202020204" pitchFamily="34" charset="0"/>
              <a:buChar char="•"/>
            </a:pPr>
            <a:r>
              <a:rPr lang="en-US" dirty="0"/>
              <a:t>The large outer diameter slows the rarefaction wave and allows for a long-lasting interface</a:t>
            </a:r>
          </a:p>
        </p:txBody>
      </p:sp>
    </p:spTree>
    <p:extLst>
      <p:ext uri="{BB962C8B-B14F-4D97-AF65-F5344CB8AC3E}">
        <p14:creationId xmlns:p14="http://schemas.microsoft.com/office/powerpoint/2010/main" val="3724053852"/>
      </p:ext>
    </p:extLst>
  </p:cSld>
  <p:clrMapOvr>
    <a:masterClrMapping/>
  </p:clrMapOvr>
  <mc:AlternateContent xmlns:mc="http://schemas.openxmlformats.org/markup-compatibility/2006" xmlns:p14="http://schemas.microsoft.com/office/powerpoint/2010/main">
    <mc:Choice Requires="p14">
      <p:transition spd="slow" p14:dur="2000" advTm="153341"/>
    </mc:Choice>
    <mc:Fallback xmlns="">
      <p:transition spd="slow" advTm="153341"/>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380B181-D541-4E8C-902F-DC36308983CE}"/>
              </a:ext>
            </a:extLst>
          </p:cNvPr>
          <p:cNvSpPr txBox="1"/>
          <p:nvPr/>
        </p:nvSpPr>
        <p:spPr>
          <a:xfrm>
            <a:off x="260299" y="744994"/>
            <a:ext cx="5613728" cy="3785652"/>
          </a:xfrm>
          <a:prstGeom prst="rect">
            <a:avLst/>
          </a:prstGeom>
          <a:noFill/>
        </p:spPr>
        <p:txBody>
          <a:bodyPr wrap="square" rtlCol="0">
            <a:spAutoFit/>
          </a:bodyPr>
          <a:lstStyle/>
          <a:p>
            <a:pPr marL="214313" indent="-214313" defTabSz="342900">
              <a:buFont typeface="Arial" panose="020B0604020202020204" pitchFamily="34" charset="0"/>
              <a:buChar char="•"/>
            </a:pPr>
            <a:r>
              <a:rPr lang="en-US" sz="1200" dirty="0">
                <a:solidFill>
                  <a:prstClr val="black"/>
                </a:solidFill>
                <a:latin typeface="Calibri" panose="020F0502020204030204"/>
              </a:rPr>
              <a:t>We have developed a diagnostic platform – Fresnel Diffractive-Refractive Radiography (FDR) – at OMEGA over the last two years and demonstrated (dynamic) phase contrast imaging with the smallest ever source size at a large laser facility</a:t>
            </a:r>
          </a:p>
          <a:p>
            <a:pPr marL="214313" indent="-214313" defTabSz="342900">
              <a:buFont typeface="Arial" panose="020B0604020202020204" pitchFamily="34" charset="0"/>
              <a:buChar char="•"/>
            </a:pPr>
            <a:endParaRPr lang="en-US" sz="1200" dirty="0">
              <a:solidFill>
                <a:prstClr val="black"/>
              </a:solidFill>
              <a:latin typeface="Calibri" panose="020F0502020204030204"/>
            </a:endParaRPr>
          </a:p>
          <a:p>
            <a:pPr marL="214313" indent="-214313" defTabSz="342900">
              <a:buFont typeface="Arial" panose="020B0604020202020204" pitchFamily="34" charset="0"/>
              <a:buChar char="•"/>
            </a:pPr>
            <a:r>
              <a:rPr lang="en-US" sz="1200" dirty="0">
                <a:solidFill>
                  <a:prstClr val="black"/>
                </a:solidFill>
                <a:latin typeface="Calibri" panose="020F0502020204030204"/>
              </a:rPr>
              <a:t>We are taking FDR to NIF in June 2022 to test the platform – we will be using targets like the OMEGA campaign as well as new cryogenic ICF-relevant targets</a:t>
            </a:r>
          </a:p>
          <a:p>
            <a:pPr marL="214313" indent="-214313" defTabSz="342900">
              <a:buFont typeface="Arial" panose="020B0604020202020204" pitchFamily="34" charset="0"/>
              <a:buChar char="•"/>
            </a:pPr>
            <a:endParaRPr lang="en-US" sz="1200" dirty="0">
              <a:solidFill>
                <a:prstClr val="black"/>
              </a:solidFill>
              <a:latin typeface="Calibri" panose="020F0502020204030204"/>
            </a:endParaRPr>
          </a:p>
          <a:p>
            <a:pPr marL="214313" indent="-214313" defTabSz="342900">
              <a:buFont typeface="Arial" panose="020B0604020202020204" pitchFamily="34" charset="0"/>
              <a:buChar char="•"/>
            </a:pPr>
            <a:r>
              <a:rPr lang="en-US" sz="1200" dirty="0">
                <a:solidFill>
                  <a:prstClr val="black"/>
                </a:solidFill>
                <a:latin typeface="Calibri" panose="020F0502020204030204"/>
              </a:rPr>
              <a:t>FDR was designed to capture micron-scale changes in density to measure phenomena like the transport properties of WDM from features like the expansion rate, shock speeds, and shape of the fringes</a:t>
            </a:r>
          </a:p>
          <a:p>
            <a:pPr marL="214313" indent="-214313" defTabSz="342900">
              <a:buFont typeface="Arial" panose="020B0604020202020204" pitchFamily="34" charset="0"/>
              <a:buChar char="•"/>
            </a:pPr>
            <a:endParaRPr lang="en-US" sz="1200" dirty="0">
              <a:solidFill>
                <a:prstClr val="black"/>
              </a:solidFill>
              <a:latin typeface="Calibri" panose="020F0502020204030204"/>
            </a:endParaRPr>
          </a:p>
          <a:p>
            <a:pPr marL="214313" indent="-214313" defTabSz="342900">
              <a:buFont typeface="Arial" panose="020B0604020202020204" pitchFamily="34" charset="0"/>
              <a:buChar char="•"/>
            </a:pPr>
            <a:r>
              <a:rPr lang="en-US" sz="1200" dirty="0">
                <a:solidFill>
                  <a:prstClr val="black"/>
                </a:solidFill>
                <a:latin typeface="Calibri" panose="020F0502020204030204"/>
              </a:rPr>
              <a:t>We are working to accurately simulate the OMEGA shots by calibrating the energy deposition to shock speed, and then extracting thermal conductivity by forward fitting</a:t>
            </a:r>
          </a:p>
          <a:p>
            <a:pPr marL="557213" lvl="1" indent="-214313" defTabSz="342900">
              <a:buFont typeface="Arial" panose="020B0604020202020204" pitchFamily="34" charset="0"/>
              <a:buChar char="•"/>
            </a:pPr>
            <a:endParaRPr lang="en-US" sz="1200" dirty="0">
              <a:solidFill>
                <a:prstClr val="black"/>
              </a:solidFill>
              <a:latin typeface="Calibri" panose="020F0502020204030204"/>
            </a:endParaRPr>
          </a:p>
          <a:p>
            <a:pPr marL="214313" indent="-214313" defTabSz="342900">
              <a:buFont typeface="Arial" panose="020B0604020202020204" pitchFamily="34" charset="0"/>
              <a:buChar char="•"/>
            </a:pPr>
            <a:r>
              <a:rPr lang="en-US" sz="1200" dirty="0">
                <a:solidFill>
                  <a:prstClr val="black"/>
                </a:solidFill>
                <a:latin typeface="Calibri" panose="020F0502020204030204"/>
              </a:rPr>
              <a:t>Follow – up experiments at OMEGA in August 2022 to explore drive scaling and delay times</a:t>
            </a:r>
          </a:p>
          <a:p>
            <a:pPr marL="214313" indent="-214313" defTabSz="342900">
              <a:buFont typeface="Arial" panose="020B0604020202020204" pitchFamily="34" charset="0"/>
              <a:buChar char="•"/>
            </a:pPr>
            <a:endParaRPr lang="en-US" sz="1200" dirty="0">
              <a:solidFill>
                <a:prstClr val="black"/>
              </a:solidFill>
              <a:latin typeface="Calibri" panose="020F0502020204030204"/>
            </a:endParaRPr>
          </a:p>
          <a:p>
            <a:pPr marL="214313" indent="-214313" defTabSz="342900">
              <a:buFont typeface="Arial" panose="020B0604020202020204" pitchFamily="34" charset="0"/>
              <a:buChar char="•"/>
            </a:pPr>
            <a:r>
              <a:rPr lang="en-US" sz="1200" dirty="0">
                <a:solidFill>
                  <a:prstClr val="black"/>
                </a:solidFill>
                <a:latin typeface="Calibri" panose="020F0502020204030204"/>
              </a:rPr>
              <a:t>Thank you to the National Science Foundation and Department of Energy  for supporting this research!</a:t>
            </a:r>
          </a:p>
        </p:txBody>
      </p:sp>
      <p:sp>
        <p:nvSpPr>
          <p:cNvPr id="9" name="Title 1">
            <a:extLst>
              <a:ext uri="{FF2B5EF4-FFF2-40B4-BE49-F238E27FC236}">
                <a16:creationId xmlns:a16="http://schemas.microsoft.com/office/drawing/2014/main" id="{3F8DE527-E5A3-44E4-BC5A-22AEE8B6DB44}"/>
              </a:ext>
            </a:extLst>
          </p:cNvPr>
          <p:cNvSpPr txBox="1">
            <a:spLocks/>
          </p:cNvSpPr>
          <p:nvPr/>
        </p:nvSpPr>
        <p:spPr>
          <a:xfrm>
            <a:off x="0" y="-8335"/>
            <a:ext cx="9144000" cy="38338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r>
              <a:rPr lang="en-US" sz="1800" b="1" u="sng" dirty="0">
                <a:solidFill>
                  <a:prstClr val="black"/>
                </a:solidFill>
                <a:latin typeface="Calibri Light" panose="020F0302020204030204"/>
              </a:rPr>
              <a:t>Outlook and Summary</a:t>
            </a:r>
          </a:p>
        </p:txBody>
      </p:sp>
      <p:sp>
        <p:nvSpPr>
          <p:cNvPr id="10" name="Slide Number Placeholder 3">
            <a:extLst>
              <a:ext uri="{FF2B5EF4-FFF2-40B4-BE49-F238E27FC236}">
                <a16:creationId xmlns:a16="http://schemas.microsoft.com/office/drawing/2014/main" id="{31FEB3E5-7E6C-44E0-BA37-8EA9605B76C0}"/>
              </a:ext>
            </a:extLst>
          </p:cNvPr>
          <p:cNvSpPr txBox="1">
            <a:spLocks/>
          </p:cNvSpPr>
          <p:nvPr/>
        </p:nvSpPr>
        <p:spPr>
          <a:xfrm>
            <a:off x="6553200" y="4767264"/>
            <a:ext cx="21336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342900"/>
            <a:fld id="{017B6292-FE13-5D44-A34A-DDD06CF37AC5}" type="slidenum">
              <a:rPr lang="en-US" sz="1200">
                <a:solidFill>
                  <a:prstClr val="white"/>
                </a:solidFill>
                <a:latin typeface="Calibri" panose="020F0502020204030204"/>
              </a:rPr>
              <a:pPr algn="r" defTabSz="342900"/>
              <a:t>11</a:t>
            </a:fld>
            <a:endParaRPr lang="en-US" sz="1200" dirty="0">
              <a:solidFill>
                <a:prstClr val="white"/>
              </a:solidFill>
              <a:latin typeface="Calibri" panose="020F0502020204030204"/>
            </a:endParaRPr>
          </a:p>
        </p:txBody>
      </p:sp>
      <p:pic>
        <p:nvPicPr>
          <p:cNvPr id="5" name="Picture 1">
            <a:extLst>
              <a:ext uri="{FF2B5EF4-FFF2-40B4-BE49-F238E27FC236}">
                <a16:creationId xmlns:a16="http://schemas.microsoft.com/office/drawing/2014/main" id="{1F8F7752-DA2E-43E0-82A6-2EB6B0414B5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912367" y="1109663"/>
            <a:ext cx="3221347" cy="2871648"/>
          </a:xfrm>
          <a:prstGeom prst="rect">
            <a:avLst/>
          </a:prstGeom>
        </p:spPr>
      </p:pic>
    </p:spTree>
    <p:extLst>
      <p:ext uri="{BB962C8B-B14F-4D97-AF65-F5344CB8AC3E}">
        <p14:creationId xmlns:p14="http://schemas.microsoft.com/office/powerpoint/2010/main" val="2928802813"/>
      </p:ext>
    </p:extLst>
  </p:cSld>
  <p:clrMapOvr>
    <a:masterClrMapping/>
  </p:clrMapOvr>
  <mc:AlternateContent xmlns:mc="http://schemas.openxmlformats.org/markup-compatibility/2006" xmlns:p14="http://schemas.microsoft.com/office/powerpoint/2010/main">
    <mc:Choice Requires="p14">
      <p:transition spd="slow" p14:dur="2000" advTm="65673"/>
    </mc:Choice>
    <mc:Fallback xmlns="">
      <p:transition spd="slow" advTm="65673"/>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39AC0F33-FF5F-4855-AA86-02744A23C02F}"/>
              </a:ext>
            </a:extLst>
          </p:cNvPr>
          <p:cNvSpPr txBox="1"/>
          <p:nvPr/>
        </p:nvSpPr>
        <p:spPr>
          <a:xfrm>
            <a:off x="0" y="0"/>
            <a:ext cx="9144000" cy="369332"/>
          </a:xfrm>
          <a:prstGeom prst="rect">
            <a:avLst/>
          </a:prstGeom>
          <a:noFill/>
        </p:spPr>
        <p:txBody>
          <a:bodyPr wrap="square">
            <a:spAutoFit/>
          </a:bodyPr>
          <a:lstStyle/>
          <a:p>
            <a:pPr defTabSz="342900"/>
            <a:r>
              <a:rPr lang="en-US" sz="1800" b="1" u="sng" dirty="0">
                <a:solidFill>
                  <a:prstClr val="black"/>
                </a:solidFill>
                <a:latin typeface="Calibri Light" panose="020F0302020204030204"/>
              </a:rPr>
              <a:t>Motivating Question: Can we directly measure transport properties in Warm Dense Matter?</a:t>
            </a:r>
          </a:p>
        </p:txBody>
      </p:sp>
      <p:sp>
        <p:nvSpPr>
          <p:cNvPr id="15" name="TextBox 14">
            <a:extLst>
              <a:ext uri="{FF2B5EF4-FFF2-40B4-BE49-F238E27FC236}">
                <a16:creationId xmlns:a16="http://schemas.microsoft.com/office/drawing/2014/main" id="{5D1A0C88-039E-472F-8897-7C1A9F292BDC}"/>
              </a:ext>
            </a:extLst>
          </p:cNvPr>
          <p:cNvSpPr txBox="1"/>
          <p:nvPr/>
        </p:nvSpPr>
        <p:spPr>
          <a:xfrm>
            <a:off x="258517" y="744993"/>
            <a:ext cx="5837483" cy="3785652"/>
          </a:xfrm>
          <a:prstGeom prst="rect">
            <a:avLst/>
          </a:prstGeom>
          <a:noFill/>
        </p:spPr>
        <p:txBody>
          <a:bodyPr wrap="square" rtlCol="0">
            <a:spAutoFit/>
          </a:bodyPr>
          <a:lstStyle/>
          <a:p>
            <a:pPr marL="214313" indent="-214313" defTabSz="342900">
              <a:buFont typeface="Arial" panose="020B0604020202020204" pitchFamily="34" charset="0"/>
              <a:buChar char="•"/>
            </a:pPr>
            <a:r>
              <a:rPr lang="en-US" sz="1600" dirty="0">
                <a:solidFill>
                  <a:prstClr val="black"/>
                </a:solidFill>
                <a:latin typeface="Calibri" panose="020F0502020204030204"/>
              </a:rPr>
              <a:t>Understanding WDM is important for astrophysical research and inertial confinement fusion efforts </a:t>
            </a:r>
          </a:p>
          <a:p>
            <a:pPr defTabSz="342900"/>
            <a:endParaRPr lang="en-US" sz="1600" dirty="0">
              <a:solidFill>
                <a:prstClr val="black"/>
              </a:solidFill>
              <a:latin typeface="Calibri" panose="020F0502020204030204"/>
            </a:endParaRPr>
          </a:p>
          <a:p>
            <a:pPr marL="214313" indent="-214313" defTabSz="342900">
              <a:buFont typeface="Arial" panose="020B0604020202020204" pitchFamily="34" charset="0"/>
              <a:buChar char="•"/>
            </a:pPr>
            <a:r>
              <a:rPr lang="en-US" sz="1600" dirty="0">
                <a:solidFill>
                  <a:prstClr val="black"/>
                </a:solidFill>
                <a:latin typeface="Calibri" panose="020F0502020204030204"/>
              </a:rPr>
              <a:t>There are large uncertainties in theoretical models of transport properties in WDM – requires experimental benchmarking</a:t>
            </a:r>
          </a:p>
          <a:p>
            <a:pPr marL="214313" indent="-214313" defTabSz="342900">
              <a:buFont typeface="Arial" panose="020B0604020202020204" pitchFamily="34" charset="0"/>
              <a:buChar char="•"/>
            </a:pPr>
            <a:endParaRPr lang="en-US" sz="1600" dirty="0">
              <a:solidFill>
                <a:prstClr val="black"/>
              </a:solidFill>
              <a:latin typeface="Calibri" panose="020F0502020204030204"/>
            </a:endParaRPr>
          </a:p>
          <a:p>
            <a:pPr marL="214313" indent="-214313" defTabSz="342900">
              <a:buFont typeface="Arial" panose="020B0604020202020204" pitchFamily="34" charset="0"/>
              <a:buChar char="•"/>
            </a:pPr>
            <a:r>
              <a:rPr lang="en-US" sz="1600" dirty="0">
                <a:solidFill>
                  <a:prstClr val="black"/>
                </a:solidFill>
                <a:latin typeface="Calibri" panose="020F0502020204030204"/>
              </a:rPr>
              <a:t>Current experimental measurements in WDM are relatively limited, with measured values for only some transport properties in a handful of materials </a:t>
            </a:r>
          </a:p>
          <a:p>
            <a:pPr marL="214313" indent="-214313" defTabSz="342900">
              <a:buFont typeface="Arial" panose="020B0604020202020204" pitchFamily="34" charset="0"/>
              <a:buChar char="•"/>
            </a:pPr>
            <a:endParaRPr lang="en-US" sz="1600" dirty="0">
              <a:solidFill>
                <a:prstClr val="black"/>
              </a:solidFill>
              <a:latin typeface="Calibri" panose="020F0502020204030204"/>
            </a:endParaRPr>
          </a:p>
          <a:p>
            <a:pPr marL="214313" indent="-214313" defTabSz="342900">
              <a:buFont typeface="Arial" panose="020B0604020202020204" pitchFamily="34" charset="0"/>
              <a:buChar char="•"/>
            </a:pPr>
            <a:r>
              <a:rPr lang="en-US" sz="1600" dirty="0">
                <a:solidFill>
                  <a:prstClr val="black"/>
                </a:solidFill>
                <a:latin typeface="Calibri" panose="020F0502020204030204"/>
              </a:rPr>
              <a:t>Scale length of transport properties grows on the order of ~ 1 µm over many ns depending on property and materials</a:t>
            </a:r>
          </a:p>
          <a:p>
            <a:pPr defTabSz="342900"/>
            <a:endParaRPr lang="en-US" sz="1600" dirty="0">
              <a:solidFill>
                <a:prstClr val="black"/>
              </a:solidFill>
              <a:latin typeface="Calibri" panose="020F0502020204030204"/>
            </a:endParaRPr>
          </a:p>
          <a:p>
            <a:pPr marL="214313" indent="-214313" defTabSz="342900">
              <a:buFont typeface="Arial" panose="020B0604020202020204" pitchFamily="34" charset="0"/>
              <a:buChar char="•"/>
            </a:pPr>
            <a:r>
              <a:rPr lang="en-US" sz="1600" dirty="0">
                <a:solidFill>
                  <a:prstClr val="black"/>
                </a:solidFill>
                <a:latin typeface="Calibri" panose="020F0502020204030204"/>
              </a:rPr>
              <a:t>Measuring transport properties in WDM that have ~ 1 µm scale length requires 1 µm resolution</a:t>
            </a:r>
          </a:p>
        </p:txBody>
      </p:sp>
      <p:pic>
        <p:nvPicPr>
          <p:cNvPr id="2" name="Picture 1">
            <a:extLst>
              <a:ext uri="{FF2B5EF4-FFF2-40B4-BE49-F238E27FC236}">
                <a16:creationId xmlns:a16="http://schemas.microsoft.com/office/drawing/2014/main" id="{3A20B073-3348-49B7-9901-BDF9BE68021F}"/>
              </a:ext>
            </a:extLst>
          </p:cNvPr>
          <p:cNvPicPr>
            <a:picLocks noChangeAspect="1"/>
          </p:cNvPicPr>
          <p:nvPr/>
        </p:nvPicPr>
        <p:blipFill>
          <a:blip r:embed="rId3"/>
          <a:stretch>
            <a:fillRect/>
          </a:stretch>
        </p:blipFill>
        <p:spPr>
          <a:xfrm>
            <a:off x="6019800" y="897228"/>
            <a:ext cx="3041517" cy="2439149"/>
          </a:xfrm>
          <a:prstGeom prst="rect">
            <a:avLst/>
          </a:prstGeom>
        </p:spPr>
      </p:pic>
      <p:sp>
        <p:nvSpPr>
          <p:cNvPr id="20" name="Rectangle 19">
            <a:extLst>
              <a:ext uri="{FF2B5EF4-FFF2-40B4-BE49-F238E27FC236}">
                <a16:creationId xmlns:a16="http://schemas.microsoft.com/office/drawing/2014/main" id="{467BD7DD-2F2C-4F39-A284-0C883697CDAB}"/>
              </a:ext>
            </a:extLst>
          </p:cNvPr>
          <p:cNvSpPr/>
          <p:nvPr/>
        </p:nvSpPr>
        <p:spPr>
          <a:xfrm>
            <a:off x="6579242" y="3336377"/>
            <a:ext cx="2306241" cy="784830"/>
          </a:xfrm>
          <a:prstGeom prst="rect">
            <a:avLst/>
          </a:prstGeom>
        </p:spPr>
        <p:txBody>
          <a:bodyPr wrap="square">
            <a:spAutoFit/>
          </a:bodyPr>
          <a:lstStyle/>
          <a:p>
            <a:pPr defTabSz="342900"/>
            <a:r>
              <a:rPr lang="en-US" sz="900" dirty="0">
                <a:solidFill>
                  <a:prstClr val="black"/>
                </a:solidFill>
                <a:latin typeface="Calibri" panose="020F0502020204030204"/>
              </a:rPr>
              <a:t>S. X. Hu </a:t>
            </a:r>
            <a:r>
              <a:rPr lang="en-US" sz="900" i="1" dirty="0">
                <a:solidFill>
                  <a:prstClr val="black"/>
                </a:solidFill>
                <a:latin typeface="Calibri" panose="020F0502020204030204"/>
              </a:rPr>
              <a:t>et al</a:t>
            </a:r>
            <a:r>
              <a:rPr lang="en-US" sz="900" dirty="0">
                <a:solidFill>
                  <a:prstClr val="black"/>
                </a:solidFill>
                <a:latin typeface="Calibri" panose="020F0502020204030204"/>
              </a:rPr>
              <a:t>. "First-principles investigations on ionization and thermal conductivity of polystyrene for inertial confinement fusion applications." </a:t>
            </a:r>
            <a:r>
              <a:rPr lang="en-US" sz="900" i="1" dirty="0">
                <a:solidFill>
                  <a:prstClr val="black"/>
                </a:solidFill>
                <a:latin typeface="Calibri" panose="020F0502020204030204"/>
              </a:rPr>
              <a:t>Physics of Plasmas </a:t>
            </a:r>
            <a:r>
              <a:rPr lang="en-US" sz="900" dirty="0">
                <a:solidFill>
                  <a:prstClr val="black"/>
                </a:solidFill>
                <a:latin typeface="Calibri" panose="020F0502020204030204"/>
              </a:rPr>
              <a:t>23.4 (2016): 042704</a:t>
            </a:r>
            <a:endParaRPr lang="en-US" sz="900" i="1" dirty="0">
              <a:solidFill>
                <a:prstClr val="black"/>
              </a:solidFill>
              <a:latin typeface="Calibri" panose="020F0502020204030204"/>
            </a:endParaRPr>
          </a:p>
        </p:txBody>
      </p:sp>
      <p:sp>
        <p:nvSpPr>
          <p:cNvPr id="8" name="Slide Number Placeholder 3">
            <a:extLst>
              <a:ext uri="{FF2B5EF4-FFF2-40B4-BE49-F238E27FC236}">
                <a16:creationId xmlns:a16="http://schemas.microsoft.com/office/drawing/2014/main" id="{5F6E07E3-39B2-4DCD-B730-C1003EA31F72}"/>
              </a:ext>
            </a:extLst>
          </p:cNvPr>
          <p:cNvSpPr txBox="1">
            <a:spLocks/>
          </p:cNvSpPr>
          <p:nvPr/>
        </p:nvSpPr>
        <p:spPr>
          <a:xfrm>
            <a:off x="6553200" y="4767264"/>
            <a:ext cx="21336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342900"/>
            <a:fld id="{017B6292-FE13-5D44-A34A-DDD06CF37AC5}" type="slidenum">
              <a:rPr lang="en-US" sz="1200">
                <a:solidFill>
                  <a:prstClr val="white"/>
                </a:solidFill>
                <a:latin typeface="Calibri" panose="020F0502020204030204"/>
              </a:rPr>
              <a:pPr algn="r" defTabSz="342900"/>
              <a:t>2</a:t>
            </a:fld>
            <a:endParaRPr lang="en-US" sz="1200" dirty="0">
              <a:solidFill>
                <a:prstClr val="white"/>
              </a:solidFill>
              <a:latin typeface="Calibri" panose="020F0502020204030204"/>
            </a:endParaRPr>
          </a:p>
        </p:txBody>
      </p:sp>
    </p:spTree>
    <p:extLst>
      <p:ext uri="{BB962C8B-B14F-4D97-AF65-F5344CB8AC3E}">
        <p14:creationId xmlns:p14="http://schemas.microsoft.com/office/powerpoint/2010/main" val="1908218942"/>
      </p:ext>
    </p:extLst>
  </p:cSld>
  <p:clrMapOvr>
    <a:masterClrMapping/>
  </p:clrMapOvr>
  <mc:AlternateContent xmlns:mc="http://schemas.openxmlformats.org/markup-compatibility/2006" xmlns:p14="http://schemas.microsoft.com/office/powerpoint/2010/main">
    <mc:Choice Requires="p14">
      <p:transition spd="slow" p14:dur="2000" advTm="88116"/>
    </mc:Choice>
    <mc:Fallback xmlns="">
      <p:transition spd="slow" advTm="8811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BA476AF-D517-4BBB-BC5C-9BB6932FC5AD}"/>
              </a:ext>
            </a:extLst>
          </p:cNvPr>
          <p:cNvSpPr txBox="1"/>
          <p:nvPr/>
        </p:nvSpPr>
        <p:spPr>
          <a:xfrm>
            <a:off x="258816" y="743005"/>
            <a:ext cx="5362303" cy="3785652"/>
          </a:xfrm>
          <a:prstGeom prst="rect">
            <a:avLst/>
          </a:prstGeom>
          <a:noFill/>
        </p:spPr>
        <p:txBody>
          <a:bodyPr wrap="square" rtlCol="0">
            <a:spAutoFit/>
          </a:bodyPr>
          <a:lstStyle/>
          <a:p>
            <a:pPr marL="214313" indent="-214313" defTabSz="342900">
              <a:buFont typeface="Arial" panose="020B0604020202020204" pitchFamily="34" charset="0"/>
              <a:buChar char="•"/>
            </a:pPr>
            <a:r>
              <a:rPr lang="en-US" sz="1600" dirty="0">
                <a:solidFill>
                  <a:prstClr val="black"/>
                </a:solidFill>
                <a:latin typeface="Calibri" panose="020F0502020204030204"/>
              </a:rPr>
              <a:t>A 1 µm source has high spatial coherence, allowing for measurement of significant interference effects </a:t>
            </a:r>
          </a:p>
          <a:p>
            <a:pPr marL="557213" lvl="1" indent="-214313" defTabSz="342900">
              <a:buFont typeface="Arial" panose="020B0604020202020204" pitchFamily="34" charset="0"/>
              <a:buChar char="•"/>
            </a:pPr>
            <a:r>
              <a:rPr lang="en-US" sz="1600" b="1" dirty="0">
                <a:solidFill>
                  <a:prstClr val="black"/>
                </a:solidFill>
                <a:latin typeface="Calibri" panose="020F0502020204030204"/>
              </a:rPr>
              <a:t>Refraction </a:t>
            </a:r>
            <a:r>
              <a:rPr lang="en-US" sz="1600" dirty="0">
                <a:solidFill>
                  <a:prstClr val="black"/>
                </a:solidFill>
                <a:latin typeface="Calibri" panose="020F0502020204030204"/>
              </a:rPr>
              <a:t>effects from varied material properties, as in typical phase-contrast imaging (PCI)</a:t>
            </a:r>
          </a:p>
          <a:p>
            <a:pPr marL="557213" lvl="1" indent="-214313" defTabSz="342900">
              <a:buFont typeface="Arial" panose="020B0604020202020204" pitchFamily="34" charset="0"/>
              <a:buChar char="•"/>
            </a:pPr>
            <a:r>
              <a:rPr lang="en-US" sz="1600" b="1" dirty="0">
                <a:solidFill>
                  <a:prstClr val="black"/>
                </a:solidFill>
                <a:latin typeface="Calibri" panose="020F0502020204030204"/>
              </a:rPr>
              <a:t>Diffraction </a:t>
            </a:r>
            <a:r>
              <a:rPr lang="en-US" sz="1600" dirty="0">
                <a:solidFill>
                  <a:prstClr val="black"/>
                </a:solidFill>
                <a:latin typeface="Calibri" panose="020F0502020204030204"/>
              </a:rPr>
              <a:t>effects from sharp edges at material interfaces</a:t>
            </a:r>
          </a:p>
          <a:p>
            <a:pPr marL="557213" lvl="1" indent="-214313" defTabSz="342900">
              <a:buFont typeface="Arial" panose="020B0604020202020204" pitchFamily="34" charset="0"/>
              <a:buChar char="•"/>
            </a:pPr>
            <a:endParaRPr lang="en-US" sz="1600" dirty="0">
              <a:solidFill>
                <a:prstClr val="black"/>
              </a:solidFill>
              <a:latin typeface="Calibri" panose="020F0502020204030204"/>
            </a:endParaRPr>
          </a:p>
          <a:p>
            <a:pPr marL="214313" indent="-214313" defTabSz="342900">
              <a:buFont typeface="Arial" panose="020B0604020202020204" pitchFamily="34" charset="0"/>
              <a:buChar char="•"/>
            </a:pPr>
            <a:r>
              <a:rPr lang="en-US" sz="1600" dirty="0">
                <a:solidFill>
                  <a:prstClr val="black"/>
                </a:solidFill>
                <a:latin typeface="Calibri" panose="020F0502020204030204"/>
              </a:rPr>
              <a:t>By imaging targets that have multiple materials and sharp edges with a 1 µm source, we are sensitive to both the refraction and diffraction effects</a:t>
            </a:r>
          </a:p>
          <a:p>
            <a:pPr marL="214313" indent="-214313" defTabSz="342900">
              <a:buFont typeface="Arial" panose="020B0604020202020204" pitchFamily="34" charset="0"/>
              <a:buChar char="•"/>
            </a:pPr>
            <a:endParaRPr lang="en-US" sz="1600" dirty="0">
              <a:solidFill>
                <a:prstClr val="black"/>
              </a:solidFill>
              <a:latin typeface="Calibri" panose="020F0502020204030204"/>
            </a:endParaRPr>
          </a:p>
          <a:p>
            <a:pPr marL="214313" indent="-214313" defTabSz="342900">
              <a:buFont typeface="Arial" panose="020B0604020202020204" pitchFamily="34" charset="0"/>
              <a:buChar char="•"/>
            </a:pPr>
            <a:r>
              <a:rPr lang="en-US" sz="1600" dirty="0">
                <a:solidFill>
                  <a:prstClr val="black"/>
                </a:solidFill>
                <a:latin typeface="Calibri" panose="020F0502020204030204"/>
              </a:rPr>
              <a:t>Key component is a 1 µm wide slit as the x-ray source</a:t>
            </a:r>
          </a:p>
          <a:p>
            <a:pPr marL="214313" indent="-214313" defTabSz="342900">
              <a:buFont typeface="Arial" panose="020B0604020202020204" pitchFamily="34" charset="0"/>
              <a:buChar char="•"/>
            </a:pPr>
            <a:endParaRPr lang="en-US" sz="1600" dirty="0">
              <a:solidFill>
                <a:prstClr val="black"/>
              </a:solidFill>
              <a:latin typeface="Calibri" panose="020F0502020204030204"/>
            </a:endParaRPr>
          </a:p>
          <a:p>
            <a:pPr marL="285750" indent="-285750">
              <a:buFont typeface="Arial" panose="020B0604020202020204" pitchFamily="34" charset="0"/>
              <a:buChar char="•"/>
            </a:pPr>
            <a:r>
              <a:rPr lang="en-US" sz="1600" dirty="0"/>
              <a:t>This leads to Fresnel Diffractive-Refractive Radiography (FDR)</a:t>
            </a:r>
          </a:p>
        </p:txBody>
      </p:sp>
      <p:sp>
        <p:nvSpPr>
          <p:cNvPr id="6" name="Title 1">
            <a:extLst>
              <a:ext uri="{FF2B5EF4-FFF2-40B4-BE49-F238E27FC236}">
                <a16:creationId xmlns:a16="http://schemas.microsoft.com/office/drawing/2014/main" id="{51651C20-BEA5-478A-ABD0-F33916DA11AE}"/>
              </a:ext>
            </a:extLst>
          </p:cNvPr>
          <p:cNvSpPr txBox="1">
            <a:spLocks/>
          </p:cNvSpPr>
          <p:nvPr/>
        </p:nvSpPr>
        <p:spPr>
          <a:xfrm>
            <a:off x="0" y="-8610"/>
            <a:ext cx="9144000" cy="38338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r>
              <a:rPr lang="en-US" sz="1800" b="1" u="sng" dirty="0">
                <a:solidFill>
                  <a:prstClr val="black"/>
                </a:solidFill>
                <a:latin typeface="Calibri Light" panose="020F0302020204030204"/>
              </a:rPr>
              <a:t>A 1 µm source size results in diffractive and refractive effects </a:t>
            </a:r>
          </a:p>
        </p:txBody>
      </p:sp>
      <p:pic>
        <p:nvPicPr>
          <p:cNvPr id="13" name="Picture 12">
            <a:extLst>
              <a:ext uri="{FF2B5EF4-FFF2-40B4-BE49-F238E27FC236}">
                <a16:creationId xmlns:a16="http://schemas.microsoft.com/office/drawing/2014/main" id="{AAA7D065-9C2B-42D8-A283-025BB4AB6862}"/>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5514159" y="101132"/>
            <a:ext cx="3268002" cy="3040380"/>
          </a:xfrm>
          <a:prstGeom prst="rect">
            <a:avLst/>
          </a:prstGeom>
        </p:spPr>
      </p:pic>
      <p:pic>
        <p:nvPicPr>
          <p:cNvPr id="4100" name="Picture 4">
            <a:extLst>
              <a:ext uri="{FF2B5EF4-FFF2-40B4-BE49-F238E27FC236}">
                <a16:creationId xmlns:a16="http://schemas.microsoft.com/office/drawing/2014/main" id="{43C16709-30B1-467D-90F1-27920901F866}"/>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770615" y="3174171"/>
            <a:ext cx="1017173" cy="132592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a:extLst>
              <a:ext uri="{FF2B5EF4-FFF2-40B4-BE49-F238E27FC236}">
                <a16:creationId xmlns:a16="http://schemas.microsoft.com/office/drawing/2014/main" id="{4684DC8B-CC94-472D-ADE2-72ACE04E193E}"/>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7322744" y="3174171"/>
            <a:ext cx="1046127" cy="132592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5A42C47-737C-446C-B929-58B47DAB1F9A}"/>
              </a:ext>
            </a:extLst>
          </p:cNvPr>
          <p:cNvSpPr txBox="1"/>
          <p:nvPr/>
        </p:nvSpPr>
        <p:spPr>
          <a:xfrm>
            <a:off x="5760410" y="4499403"/>
            <a:ext cx="1046127" cy="230832"/>
          </a:xfrm>
          <a:prstGeom prst="rect">
            <a:avLst/>
          </a:prstGeom>
          <a:noFill/>
        </p:spPr>
        <p:txBody>
          <a:bodyPr wrap="square" rtlCol="0">
            <a:spAutoFit/>
          </a:bodyPr>
          <a:lstStyle/>
          <a:p>
            <a:pPr algn="ctr" defTabSz="342900"/>
            <a:r>
              <a:rPr lang="en-US" sz="900" dirty="0">
                <a:solidFill>
                  <a:prstClr val="black"/>
                </a:solidFill>
                <a:latin typeface="Calibri" panose="020F0502020204030204"/>
              </a:rPr>
              <a:t>Absorption</a:t>
            </a:r>
          </a:p>
        </p:txBody>
      </p:sp>
      <p:sp>
        <p:nvSpPr>
          <p:cNvPr id="19" name="TextBox 18">
            <a:extLst>
              <a:ext uri="{FF2B5EF4-FFF2-40B4-BE49-F238E27FC236}">
                <a16:creationId xmlns:a16="http://schemas.microsoft.com/office/drawing/2014/main" id="{D5AFF2A2-192D-4326-B264-C1A207923ECA}"/>
              </a:ext>
            </a:extLst>
          </p:cNvPr>
          <p:cNvSpPr txBox="1"/>
          <p:nvPr/>
        </p:nvSpPr>
        <p:spPr>
          <a:xfrm>
            <a:off x="7322744" y="4498023"/>
            <a:ext cx="1046127" cy="230832"/>
          </a:xfrm>
          <a:prstGeom prst="rect">
            <a:avLst/>
          </a:prstGeom>
          <a:noFill/>
        </p:spPr>
        <p:txBody>
          <a:bodyPr wrap="square" rtlCol="0">
            <a:spAutoFit/>
          </a:bodyPr>
          <a:lstStyle/>
          <a:p>
            <a:pPr algn="ctr" defTabSz="342900"/>
            <a:r>
              <a:rPr lang="en-US" sz="900" dirty="0">
                <a:solidFill>
                  <a:prstClr val="black"/>
                </a:solidFill>
                <a:latin typeface="Calibri" panose="020F0502020204030204"/>
              </a:rPr>
              <a:t>PCI</a:t>
            </a:r>
          </a:p>
        </p:txBody>
      </p:sp>
      <p:sp>
        <p:nvSpPr>
          <p:cNvPr id="10" name="Slide Number Placeholder 3">
            <a:extLst>
              <a:ext uri="{FF2B5EF4-FFF2-40B4-BE49-F238E27FC236}">
                <a16:creationId xmlns:a16="http://schemas.microsoft.com/office/drawing/2014/main" id="{ED3940C4-D960-4CB8-9668-18F08896946D}"/>
              </a:ext>
            </a:extLst>
          </p:cNvPr>
          <p:cNvSpPr txBox="1">
            <a:spLocks/>
          </p:cNvSpPr>
          <p:nvPr/>
        </p:nvSpPr>
        <p:spPr>
          <a:xfrm>
            <a:off x="6553200" y="4767264"/>
            <a:ext cx="21336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342900"/>
            <a:fld id="{017B6292-FE13-5D44-A34A-DDD06CF37AC5}" type="slidenum">
              <a:rPr lang="en-US" sz="1200">
                <a:solidFill>
                  <a:prstClr val="white"/>
                </a:solidFill>
                <a:latin typeface="Calibri" panose="020F0502020204030204"/>
              </a:rPr>
              <a:pPr algn="r" defTabSz="342900"/>
              <a:t>3</a:t>
            </a:fld>
            <a:endParaRPr lang="en-US" sz="1200" dirty="0">
              <a:solidFill>
                <a:prstClr val="white"/>
              </a:solidFill>
              <a:latin typeface="Calibri" panose="020F0502020204030204"/>
            </a:endParaRPr>
          </a:p>
        </p:txBody>
      </p:sp>
    </p:spTree>
    <p:extLst>
      <p:ext uri="{BB962C8B-B14F-4D97-AF65-F5344CB8AC3E}">
        <p14:creationId xmlns:p14="http://schemas.microsoft.com/office/powerpoint/2010/main" val="3924262287"/>
      </p:ext>
    </p:extLst>
  </p:cSld>
  <p:clrMapOvr>
    <a:masterClrMapping/>
  </p:clrMapOvr>
  <mc:AlternateContent xmlns:mc="http://schemas.openxmlformats.org/markup-compatibility/2006" xmlns:p14="http://schemas.microsoft.com/office/powerpoint/2010/main">
    <mc:Choice Requires="p14">
      <p:transition spd="slow" p14:dur="2000" advTm="67945"/>
    </mc:Choice>
    <mc:Fallback xmlns="">
      <p:transition spd="slow" advTm="67945"/>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6838B7C-3DC3-496F-A7ED-ED966C76760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40703" y="90612"/>
            <a:ext cx="7862594" cy="4542497"/>
          </a:xfrm>
          <a:prstGeom prst="rect">
            <a:avLst/>
          </a:prstGeom>
        </p:spPr>
      </p:pic>
      <p:sp>
        <p:nvSpPr>
          <p:cNvPr id="5" name="Slide Number Placeholder 3">
            <a:extLst>
              <a:ext uri="{FF2B5EF4-FFF2-40B4-BE49-F238E27FC236}">
                <a16:creationId xmlns:a16="http://schemas.microsoft.com/office/drawing/2014/main" id="{9A336B72-3D21-4615-872B-01BDACC961B0}"/>
              </a:ext>
            </a:extLst>
          </p:cNvPr>
          <p:cNvSpPr txBox="1">
            <a:spLocks/>
          </p:cNvSpPr>
          <p:nvPr/>
        </p:nvSpPr>
        <p:spPr>
          <a:xfrm>
            <a:off x="6553200" y="4767264"/>
            <a:ext cx="21336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342900"/>
            <a:fld id="{017B6292-FE13-5D44-A34A-DDD06CF37AC5}" type="slidenum">
              <a:rPr lang="en-US" sz="1200">
                <a:solidFill>
                  <a:prstClr val="white"/>
                </a:solidFill>
                <a:latin typeface="Calibri" panose="020F0502020204030204"/>
              </a:rPr>
              <a:pPr algn="r" defTabSz="342900"/>
              <a:t>4</a:t>
            </a:fld>
            <a:endParaRPr lang="en-US" sz="1200" dirty="0">
              <a:solidFill>
                <a:prstClr val="white"/>
              </a:solidFill>
              <a:latin typeface="Calibri" panose="020F0502020204030204"/>
            </a:endParaRPr>
          </a:p>
        </p:txBody>
      </p:sp>
      <p:sp>
        <p:nvSpPr>
          <p:cNvPr id="7" name="Title 1">
            <a:extLst>
              <a:ext uri="{FF2B5EF4-FFF2-40B4-BE49-F238E27FC236}">
                <a16:creationId xmlns:a16="http://schemas.microsoft.com/office/drawing/2014/main" id="{863065B6-EFD2-4B32-94D9-D39C9B5E8951}"/>
              </a:ext>
            </a:extLst>
          </p:cNvPr>
          <p:cNvSpPr txBox="1">
            <a:spLocks/>
          </p:cNvSpPr>
          <p:nvPr/>
        </p:nvSpPr>
        <p:spPr>
          <a:xfrm>
            <a:off x="0" y="-8610"/>
            <a:ext cx="9144000" cy="38338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r>
              <a:rPr lang="en-US" sz="1800" b="1" u="sng" dirty="0">
                <a:solidFill>
                  <a:prstClr val="black"/>
                </a:solidFill>
                <a:latin typeface="Calibri Light" panose="020F0302020204030204"/>
              </a:rPr>
              <a:t>Isochoric Heating Platform developed for OMEGA 60</a:t>
            </a:r>
          </a:p>
        </p:txBody>
      </p:sp>
      <p:cxnSp>
        <p:nvCxnSpPr>
          <p:cNvPr id="4" name="Straight Arrow Connector 3">
            <a:extLst>
              <a:ext uri="{FF2B5EF4-FFF2-40B4-BE49-F238E27FC236}">
                <a16:creationId xmlns:a16="http://schemas.microsoft.com/office/drawing/2014/main" id="{C79A2AF9-52CC-4157-A0B1-57473AC4F362}"/>
              </a:ext>
            </a:extLst>
          </p:cNvPr>
          <p:cNvCxnSpPr/>
          <p:nvPr/>
        </p:nvCxnSpPr>
        <p:spPr>
          <a:xfrm flipV="1">
            <a:off x="6407332" y="1038497"/>
            <a:ext cx="855617" cy="679269"/>
          </a:xfrm>
          <a:prstGeom prst="straightConnector1">
            <a:avLst/>
          </a:prstGeom>
          <a:ln>
            <a:solidFill>
              <a:schemeClr val="bg1"/>
            </a:solidFill>
            <a:tailEnd type="triangle"/>
          </a:ln>
        </p:spPr>
        <p:style>
          <a:lnRef idx="3">
            <a:schemeClr val="accent2"/>
          </a:lnRef>
          <a:fillRef idx="0">
            <a:schemeClr val="accent2"/>
          </a:fillRef>
          <a:effectRef idx="2">
            <a:schemeClr val="accent2"/>
          </a:effectRef>
          <a:fontRef idx="minor">
            <a:schemeClr val="tx1"/>
          </a:fontRef>
        </p:style>
      </p:cxnSp>
      <p:sp>
        <p:nvSpPr>
          <p:cNvPr id="9" name="TextBox 8">
            <a:extLst>
              <a:ext uri="{FF2B5EF4-FFF2-40B4-BE49-F238E27FC236}">
                <a16:creationId xmlns:a16="http://schemas.microsoft.com/office/drawing/2014/main" id="{FCBEE2A1-609C-4CB4-81B5-DB901135941C}"/>
              </a:ext>
            </a:extLst>
          </p:cNvPr>
          <p:cNvSpPr txBox="1"/>
          <p:nvPr/>
        </p:nvSpPr>
        <p:spPr>
          <a:xfrm>
            <a:off x="6982096" y="1163768"/>
            <a:ext cx="1312817" cy="577081"/>
          </a:xfrm>
          <a:prstGeom prst="rect">
            <a:avLst/>
          </a:prstGeom>
          <a:noFill/>
        </p:spPr>
        <p:txBody>
          <a:bodyPr wrap="square" rtlCol="0">
            <a:spAutoFit/>
          </a:bodyPr>
          <a:lstStyle/>
          <a:p>
            <a:pPr defTabSz="342900"/>
            <a:r>
              <a:rPr lang="en-US" sz="1050" dirty="0">
                <a:solidFill>
                  <a:prstClr val="white"/>
                </a:solidFill>
                <a:latin typeface="Calibri" panose="020F0502020204030204"/>
              </a:rPr>
              <a:t>Shock speed characterizes </a:t>
            </a:r>
          </a:p>
          <a:p>
            <a:pPr defTabSz="342900"/>
            <a:r>
              <a:rPr lang="en-US" sz="1050" dirty="0">
                <a:solidFill>
                  <a:prstClr val="white"/>
                </a:solidFill>
                <a:latin typeface="Calibri" panose="020F0502020204030204"/>
              </a:rPr>
              <a:t>energy deposition</a:t>
            </a:r>
          </a:p>
        </p:txBody>
      </p:sp>
      <p:sp>
        <p:nvSpPr>
          <p:cNvPr id="10" name="TextBox 9">
            <a:extLst>
              <a:ext uri="{FF2B5EF4-FFF2-40B4-BE49-F238E27FC236}">
                <a16:creationId xmlns:a16="http://schemas.microsoft.com/office/drawing/2014/main" id="{859BF6BD-14F2-4021-A8D0-1734DA9D1912}"/>
              </a:ext>
            </a:extLst>
          </p:cNvPr>
          <p:cNvSpPr txBox="1"/>
          <p:nvPr/>
        </p:nvSpPr>
        <p:spPr>
          <a:xfrm>
            <a:off x="5953426" y="-8610"/>
            <a:ext cx="2291909" cy="300082"/>
          </a:xfrm>
          <a:prstGeom prst="rect">
            <a:avLst/>
          </a:prstGeom>
          <a:noFill/>
        </p:spPr>
        <p:txBody>
          <a:bodyPr wrap="square" rtlCol="0">
            <a:spAutoFit/>
          </a:bodyPr>
          <a:lstStyle/>
          <a:p>
            <a:pPr defTabSz="342900"/>
            <a:r>
              <a:rPr lang="en-US" sz="1350" dirty="0">
                <a:solidFill>
                  <a:prstClr val="black"/>
                </a:solidFill>
                <a:latin typeface="Calibri" panose="020F0502020204030204"/>
              </a:rPr>
              <a:t>Hydrodynamic Simulations</a:t>
            </a:r>
          </a:p>
        </p:txBody>
      </p:sp>
      <p:sp>
        <p:nvSpPr>
          <p:cNvPr id="2" name="TextBox 1">
            <a:extLst>
              <a:ext uri="{FF2B5EF4-FFF2-40B4-BE49-F238E27FC236}">
                <a16:creationId xmlns:a16="http://schemas.microsoft.com/office/drawing/2014/main" id="{518F4C85-3795-4B44-A3AD-8401C4A9D12B}"/>
              </a:ext>
            </a:extLst>
          </p:cNvPr>
          <p:cNvSpPr txBox="1"/>
          <p:nvPr/>
        </p:nvSpPr>
        <p:spPr>
          <a:xfrm>
            <a:off x="7543800" y="4431506"/>
            <a:ext cx="1295400" cy="369332"/>
          </a:xfrm>
          <a:prstGeom prst="rect">
            <a:avLst/>
          </a:prstGeom>
          <a:noFill/>
        </p:spPr>
        <p:txBody>
          <a:bodyPr wrap="square" rtlCol="0">
            <a:spAutoFit/>
          </a:bodyPr>
          <a:lstStyle/>
          <a:p>
            <a:r>
              <a:rPr lang="en-US" sz="900" dirty="0"/>
              <a:t>HYDRA Simulations by Laurent Divol (LLNL)</a:t>
            </a:r>
          </a:p>
        </p:txBody>
      </p:sp>
    </p:spTree>
    <p:extLst>
      <p:ext uri="{BB962C8B-B14F-4D97-AF65-F5344CB8AC3E}">
        <p14:creationId xmlns:p14="http://schemas.microsoft.com/office/powerpoint/2010/main" val="896590517"/>
      </p:ext>
    </p:extLst>
  </p:cSld>
  <p:clrMapOvr>
    <a:masterClrMapping/>
  </p:clrMapOvr>
  <mc:AlternateContent xmlns:mc="http://schemas.openxmlformats.org/markup-compatibility/2006" xmlns:p14="http://schemas.microsoft.com/office/powerpoint/2010/main">
    <mc:Choice Requires="p14">
      <p:transition spd="slow" p14:dur="2000" advTm="153341"/>
    </mc:Choice>
    <mc:Fallback xmlns="">
      <p:transition spd="slow" advTm="153341"/>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25BA7F1-27C4-4F4D-B27C-65254E954A8D}"/>
              </a:ext>
            </a:extLst>
          </p:cNvPr>
          <p:cNvSpPr txBox="1">
            <a:spLocks/>
          </p:cNvSpPr>
          <p:nvPr/>
        </p:nvSpPr>
        <p:spPr>
          <a:xfrm>
            <a:off x="0" y="-8335"/>
            <a:ext cx="9144000" cy="38338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r>
              <a:rPr lang="en-US" sz="1800" b="1" u="sng" dirty="0">
                <a:solidFill>
                  <a:prstClr val="black"/>
                </a:solidFill>
                <a:latin typeface="Calibri Light" panose="020F0302020204030204"/>
              </a:rPr>
              <a:t>Key developments in the OMEGA platform to facilitate 1 µm resolution </a:t>
            </a:r>
          </a:p>
        </p:txBody>
      </p:sp>
      <p:pic>
        <p:nvPicPr>
          <p:cNvPr id="14" name="Picture 13" descr="A picture containing indoor&#10;&#10;Description automatically generated">
            <a:extLst>
              <a:ext uri="{FF2B5EF4-FFF2-40B4-BE49-F238E27FC236}">
                <a16:creationId xmlns:a16="http://schemas.microsoft.com/office/drawing/2014/main" id="{98F851EA-7A79-4F6C-A8F5-6C68B63636F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16393974" y="498150"/>
            <a:ext cx="2257283" cy="1692963"/>
          </a:xfrm>
          <a:prstGeom prst="rect">
            <a:avLst/>
          </a:prstGeom>
        </p:spPr>
      </p:pic>
      <p:pic>
        <p:nvPicPr>
          <p:cNvPr id="28" name="Picture 27">
            <a:extLst>
              <a:ext uri="{FF2B5EF4-FFF2-40B4-BE49-F238E27FC236}">
                <a16:creationId xmlns:a16="http://schemas.microsoft.com/office/drawing/2014/main" id="{0292552C-CCB1-4E04-9146-67D984315A3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2875081" y="604399"/>
            <a:ext cx="1902105" cy="2032602"/>
          </a:xfrm>
          <a:prstGeom prst="rect">
            <a:avLst/>
          </a:prstGeom>
        </p:spPr>
      </p:pic>
      <p:pic>
        <p:nvPicPr>
          <p:cNvPr id="29" name="Picture 28">
            <a:extLst>
              <a:ext uri="{FF2B5EF4-FFF2-40B4-BE49-F238E27FC236}">
                <a16:creationId xmlns:a16="http://schemas.microsoft.com/office/drawing/2014/main" id="{A9776CC2-6F7F-4D14-AB48-1EAEEEB6A58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5400000">
            <a:off x="3872157" y="1686909"/>
            <a:ext cx="3819340" cy="1782205"/>
          </a:xfrm>
          <a:prstGeom prst="rect">
            <a:avLst/>
          </a:prstGeom>
        </p:spPr>
      </p:pic>
      <p:pic>
        <p:nvPicPr>
          <p:cNvPr id="30" name="Picture 29">
            <a:extLst>
              <a:ext uri="{FF2B5EF4-FFF2-40B4-BE49-F238E27FC236}">
                <a16:creationId xmlns:a16="http://schemas.microsoft.com/office/drawing/2014/main" id="{229310F6-E091-40E8-8E89-D6DFC71D7D8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5400000">
            <a:off x="2874247" y="2559451"/>
            <a:ext cx="1902106" cy="2022434"/>
          </a:xfrm>
          <a:prstGeom prst="rect">
            <a:avLst/>
          </a:prstGeom>
        </p:spPr>
      </p:pic>
      <p:cxnSp>
        <p:nvCxnSpPr>
          <p:cNvPr id="3" name="Straight Connector 2">
            <a:extLst>
              <a:ext uri="{FF2B5EF4-FFF2-40B4-BE49-F238E27FC236}">
                <a16:creationId xmlns:a16="http://schemas.microsoft.com/office/drawing/2014/main" id="{073B3CF5-CA2C-461F-85FC-ACCFE5ABC1C7}"/>
              </a:ext>
            </a:extLst>
          </p:cNvPr>
          <p:cNvCxnSpPr>
            <a:cxnSpLocks/>
          </p:cNvCxnSpPr>
          <p:nvPr/>
        </p:nvCxnSpPr>
        <p:spPr>
          <a:xfrm>
            <a:off x="2739437" y="433262"/>
            <a:ext cx="0" cy="41831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5751F73-14FA-4883-8A57-D88F63629ACC}"/>
              </a:ext>
            </a:extLst>
          </p:cNvPr>
          <p:cNvCxnSpPr>
            <a:cxnSpLocks/>
          </p:cNvCxnSpPr>
          <p:nvPr/>
        </p:nvCxnSpPr>
        <p:spPr>
          <a:xfrm>
            <a:off x="6772275" y="375045"/>
            <a:ext cx="0" cy="42413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79A726E-B8DF-474B-93AD-778E48678962}"/>
              </a:ext>
            </a:extLst>
          </p:cNvPr>
          <p:cNvSpPr txBox="1"/>
          <p:nvPr/>
        </p:nvSpPr>
        <p:spPr>
          <a:xfrm>
            <a:off x="514165" y="344195"/>
            <a:ext cx="1719869" cy="300082"/>
          </a:xfrm>
          <a:prstGeom prst="rect">
            <a:avLst/>
          </a:prstGeom>
          <a:noFill/>
        </p:spPr>
        <p:txBody>
          <a:bodyPr wrap="square">
            <a:spAutoFit/>
          </a:bodyPr>
          <a:lstStyle/>
          <a:p>
            <a:pPr defTabSz="342900"/>
            <a:r>
              <a:rPr lang="en-US" sz="1350" dirty="0">
                <a:solidFill>
                  <a:prstClr val="black"/>
                </a:solidFill>
                <a:latin typeface="Calibri" panose="020F0502020204030204"/>
              </a:rPr>
              <a:t>1. Slit Manufacturing</a:t>
            </a:r>
          </a:p>
        </p:txBody>
      </p:sp>
      <p:sp>
        <p:nvSpPr>
          <p:cNvPr id="35" name="TextBox 34">
            <a:extLst>
              <a:ext uri="{FF2B5EF4-FFF2-40B4-BE49-F238E27FC236}">
                <a16:creationId xmlns:a16="http://schemas.microsoft.com/office/drawing/2014/main" id="{F6A58C90-83CE-4A7D-BC19-A8399EC9EEB2}"/>
              </a:ext>
            </a:extLst>
          </p:cNvPr>
          <p:cNvSpPr txBox="1"/>
          <p:nvPr/>
        </p:nvSpPr>
        <p:spPr>
          <a:xfrm>
            <a:off x="3780695" y="321823"/>
            <a:ext cx="2282389" cy="300082"/>
          </a:xfrm>
          <a:prstGeom prst="rect">
            <a:avLst/>
          </a:prstGeom>
          <a:noFill/>
        </p:spPr>
        <p:txBody>
          <a:bodyPr wrap="square">
            <a:spAutoFit/>
          </a:bodyPr>
          <a:lstStyle/>
          <a:p>
            <a:pPr defTabSz="342900"/>
            <a:r>
              <a:rPr lang="en-US" sz="1350" dirty="0">
                <a:solidFill>
                  <a:prstClr val="black"/>
                </a:solidFill>
                <a:latin typeface="Calibri" panose="020F0502020204030204"/>
              </a:rPr>
              <a:t>2. Monolithic Target Holder</a:t>
            </a:r>
          </a:p>
        </p:txBody>
      </p:sp>
      <p:sp>
        <p:nvSpPr>
          <p:cNvPr id="36" name="TextBox 35">
            <a:extLst>
              <a:ext uri="{FF2B5EF4-FFF2-40B4-BE49-F238E27FC236}">
                <a16:creationId xmlns:a16="http://schemas.microsoft.com/office/drawing/2014/main" id="{CDC297A0-6223-4FD8-A4B7-791F4E8C69A5}"/>
              </a:ext>
            </a:extLst>
          </p:cNvPr>
          <p:cNvSpPr txBox="1"/>
          <p:nvPr/>
        </p:nvSpPr>
        <p:spPr>
          <a:xfrm>
            <a:off x="7189525" y="321823"/>
            <a:ext cx="2282389" cy="300082"/>
          </a:xfrm>
          <a:prstGeom prst="rect">
            <a:avLst/>
          </a:prstGeom>
          <a:noFill/>
        </p:spPr>
        <p:txBody>
          <a:bodyPr wrap="square">
            <a:spAutoFit/>
          </a:bodyPr>
          <a:lstStyle/>
          <a:p>
            <a:pPr defTabSz="342900"/>
            <a:r>
              <a:rPr lang="en-US" sz="1350" dirty="0">
                <a:solidFill>
                  <a:prstClr val="black"/>
                </a:solidFill>
                <a:latin typeface="Calibri" panose="020F0502020204030204"/>
              </a:rPr>
              <a:t>3. Target Fabrication</a:t>
            </a:r>
          </a:p>
        </p:txBody>
      </p:sp>
      <p:pic>
        <p:nvPicPr>
          <p:cNvPr id="39" name="Picture 38">
            <a:extLst>
              <a:ext uri="{FF2B5EF4-FFF2-40B4-BE49-F238E27FC236}">
                <a16:creationId xmlns:a16="http://schemas.microsoft.com/office/drawing/2014/main" id="{B0E96650-6B2B-4DF5-8E21-E392A0C6682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93227" y="3229709"/>
            <a:ext cx="2108864" cy="1367398"/>
          </a:xfrm>
          <a:prstGeom prst="rect">
            <a:avLst/>
          </a:prstGeom>
        </p:spPr>
      </p:pic>
      <p:pic>
        <p:nvPicPr>
          <p:cNvPr id="37" name="Picture 36">
            <a:extLst>
              <a:ext uri="{FF2B5EF4-FFF2-40B4-BE49-F238E27FC236}">
                <a16:creationId xmlns:a16="http://schemas.microsoft.com/office/drawing/2014/main" id="{131547DD-755B-4AD2-9521-4B6EE07C3D1E}"/>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8037977" y="598822"/>
            <a:ext cx="966258" cy="2583994"/>
          </a:xfrm>
          <a:prstGeom prst="rect">
            <a:avLst/>
          </a:prstGeom>
        </p:spPr>
      </p:pic>
      <p:pic>
        <p:nvPicPr>
          <p:cNvPr id="5" name="Picture 4">
            <a:extLst>
              <a:ext uri="{FF2B5EF4-FFF2-40B4-BE49-F238E27FC236}">
                <a16:creationId xmlns:a16="http://schemas.microsoft.com/office/drawing/2014/main" id="{4CED48A9-68DE-44A5-BE54-C8A83B8AF296}"/>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l="39567" r="25969"/>
          <a:stretch/>
        </p:blipFill>
        <p:spPr>
          <a:xfrm>
            <a:off x="6909984" y="616406"/>
            <a:ext cx="977759" cy="2566410"/>
          </a:xfrm>
          <a:prstGeom prst="rect">
            <a:avLst/>
          </a:prstGeom>
        </p:spPr>
      </p:pic>
      <p:sp>
        <p:nvSpPr>
          <p:cNvPr id="7" name="TextBox 6">
            <a:extLst>
              <a:ext uri="{FF2B5EF4-FFF2-40B4-BE49-F238E27FC236}">
                <a16:creationId xmlns:a16="http://schemas.microsoft.com/office/drawing/2014/main" id="{9AD4F0F6-C628-477F-BDCE-8A4C5D9E25AF}"/>
              </a:ext>
            </a:extLst>
          </p:cNvPr>
          <p:cNvSpPr txBox="1"/>
          <p:nvPr/>
        </p:nvSpPr>
        <p:spPr>
          <a:xfrm>
            <a:off x="6843589" y="693576"/>
            <a:ext cx="833108" cy="507831"/>
          </a:xfrm>
          <a:prstGeom prst="rect">
            <a:avLst/>
          </a:prstGeom>
          <a:noFill/>
        </p:spPr>
        <p:txBody>
          <a:bodyPr wrap="square" rtlCol="0">
            <a:spAutoFit/>
          </a:bodyPr>
          <a:lstStyle/>
          <a:p>
            <a:pPr defTabSz="342900"/>
            <a:r>
              <a:rPr lang="en-US" sz="1350" dirty="0">
                <a:solidFill>
                  <a:prstClr val="white"/>
                </a:solidFill>
                <a:latin typeface="Calibri" panose="020F0502020204030204"/>
              </a:rPr>
              <a:t>Sept 2020</a:t>
            </a:r>
          </a:p>
        </p:txBody>
      </p:sp>
      <p:sp>
        <p:nvSpPr>
          <p:cNvPr id="40" name="TextBox 39">
            <a:extLst>
              <a:ext uri="{FF2B5EF4-FFF2-40B4-BE49-F238E27FC236}">
                <a16:creationId xmlns:a16="http://schemas.microsoft.com/office/drawing/2014/main" id="{900BCFD5-E1C4-4340-BE8E-0C673D21CA68}"/>
              </a:ext>
            </a:extLst>
          </p:cNvPr>
          <p:cNvSpPr txBox="1"/>
          <p:nvPr/>
        </p:nvSpPr>
        <p:spPr>
          <a:xfrm>
            <a:off x="7966665" y="693577"/>
            <a:ext cx="833108" cy="507831"/>
          </a:xfrm>
          <a:prstGeom prst="rect">
            <a:avLst/>
          </a:prstGeom>
          <a:noFill/>
        </p:spPr>
        <p:txBody>
          <a:bodyPr wrap="square" rtlCol="0">
            <a:spAutoFit/>
          </a:bodyPr>
          <a:lstStyle/>
          <a:p>
            <a:pPr defTabSz="342900"/>
            <a:r>
              <a:rPr lang="en-US" sz="1350" dirty="0">
                <a:solidFill>
                  <a:prstClr val="white"/>
                </a:solidFill>
                <a:latin typeface="Calibri" panose="020F0502020204030204"/>
              </a:rPr>
              <a:t>Mar</a:t>
            </a:r>
          </a:p>
          <a:p>
            <a:pPr defTabSz="342900"/>
            <a:r>
              <a:rPr lang="en-US" sz="1350" dirty="0">
                <a:solidFill>
                  <a:prstClr val="white"/>
                </a:solidFill>
                <a:latin typeface="Calibri" panose="020F0502020204030204"/>
              </a:rPr>
              <a:t>2021</a:t>
            </a:r>
          </a:p>
        </p:txBody>
      </p:sp>
      <p:pic>
        <p:nvPicPr>
          <p:cNvPr id="38" name="Picture 2" descr="Hair&amp;#39;s breadth - Wikipedia">
            <a:extLst>
              <a:ext uri="{FF2B5EF4-FFF2-40B4-BE49-F238E27FC236}">
                <a16:creationId xmlns:a16="http://schemas.microsoft.com/office/drawing/2014/main" id="{4E5331F0-0B62-4FF6-A3ED-843AB782A501}"/>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962419" y="2959809"/>
            <a:ext cx="1719869" cy="128990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descr="Timeline&#10;&#10;Description automatically generated with low confidence">
            <a:extLst>
              <a:ext uri="{FF2B5EF4-FFF2-40B4-BE49-F238E27FC236}">
                <a16:creationId xmlns:a16="http://schemas.microsoft.com/office/drawing/2014/main" id="{BDA8042B-1CFF-4381-9671-F38144F44027}"/>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2876" y="621194"/>
            <a:ext cx="1585900" cy="2280212"/>
          </a:xfrm>
          <a:prstGeom prst="rect">
            <a:avLst/>
          </a:prstGeom>
        </p:spPr>
      </p:pic>
      <p:grpSp>
        <p:nvGrpSpPr>
          <p:cNvPr id="42" name="Group 41">
            <a:extLst>
              <a:ext uri="{FF2B5EF4-FFF2-40B4-BE49-F238E27FC236}">
                <a16:creationId xmlns:a16="http://schemas.microsoft.com/office/drawing/2014/main" id="{FABF9169-9A39-4880-B1B2-E2CBC5C134E5}"/>
              </a:ext>
            </a:extLst>
          </p:cNvPr>
          <p:cNvGrpSpPr/>
          <p:nvPr/>
        </p:nvGrpSpPr>
        <p:grpSpPr>
          <a:xfrm>
            <a:off x="56832" y="2951101"/>
            <a:ext cx="905587" cy="1290302"/>
            <a:chOff x="2284783" y="1204309"/>
            <a:chExt cx="1741618" cy="2481587"/>
          </a:xfrm>
        </p:grpSpPr>
        <p:pic>
          <p:nvPicPr>
            <p:cNvPr id="43" name="Picture 42" descr="A close up of a store&#10;&#10;Description automatically generated">
              <a:extLst>
                <a:ext uri="{FF2B5EF4-FFF2-40B4-BE49-F238E27FC236}">
                  <a16:creationId xmlns:a16="http://schemas.microsoft.com/office/drawing/2014/main" id="{B43C9169-AFE4-4CF9-A6B2-FE34534BBB05}"/>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2284783" y="1204309"/>
              <a:ext cx="1649491" cy="2481587"/>
            </a:xfrm>
            <a:prstGeom prst="rect">
              <a:avLst/>
            </a:prstGeom>
          </p:spPr>
        </p:pic>
        <p:cxnSp>
          <p:nvCxnSpPr>
            <p:cNvPr id="44" name="Straight Arrow Connector 43">
              <a:extLst>
                <a:ext uri="{FF2B5EF4-FFF2-40B4-BE49-F238E27FC236}">
                  <a16:creationId xmlns:a16="http://schemas.microsoft.com/office/drawing/2014/main" id="{B605FBB4-2077-41C0-BB8B-80240AC6FA9B}"/>
                </a:ext>
              </a:extLst>
            </p:cNvPr>
            <p:cNvCxnSpPr>
              <a:cxnSpLocks/>
            </p:cNvCxnSpPr>
            <p:nvPr/>
          </p:nvCxnSpPr>
          <p:spPr>
            <a:xfrm flipH="1" flipV="1">
              <a:off x="2591045" y="2630818"/>
              <a:ext cx="222028" cy="315384"/>
            </a:xfrm>
            <a:prstGeom prst="straightConnector1">
              <a:avLst/>
            </a:prstGeom>
            <a:ln w="19050">
              <a:solidFill>
                <a:schemeClr val="accent4">
                  <a:lumMod val="60000"/>
                  <a:lumOff val="40000"/>
                </a:schemeClr>
              </a:solidFill>
              <a:bevel/>
              <a:headEnd type="none"/>
              <a:tailEnd type="arrow"/>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41CCB97F-2307-4C93-973B-3807B2460CA6}"/>
                </a:ext>
              </a:extLst>
            </p:cNvPr>
            <p:cNvSpPr txBox="1"/>
            <p:nvPr/>
          </p:nvSpPr>
          <p:spPr>
            <a:xfrm>
              <a:off x="2769068" y="2891909"/>
              <a:ext cx="718278" cy="532741"/>
            </a:xfrm>
            <a:prstGeom prst="rect">
              <a:avLst/>
            </a:prstGeom>
            <a:noFill/>
          </p:spPr>
          <p:txBody>
            <a:bodyPr wrap="square" rtlCol="0">
              <a:spAutoFit/>
            </a:bodyPr>
            <a:lstStyle/>
            <a:p>
              <a:pPr defTabSz="342900"/>
              <a:r>
                <a:rPr lang="en-US" sz="600" dirty="0">
                  <a:solidFill>
                    <a:srgbClr val="FFC000">
                      <a:lumMod val="60000"/>
                      <a:lumOff val="40000"/>
                    </a:srgbClr>
                  </a:solidFill>
                  <a:latin typeface="Calibri Light" panose="020F0302020204030204"/>
                </a:rPr>
                <a:t>1.5 µm</a:t>
              </a:r>
            </a:p>
          </p:txBody>
        </p:sp>
        <p:cxnSp>
          <p:nvCxnSpPr>
            <p:cNvPr id="46" name="Straight Arrow Connector 45">
              <a:extLst>
                <a:ext uri="{FF2B5EF4-FFF2-40B4-BE49-F238E27FC236}">
                  <a16:creationId xmlns:a16="http://schemas.microsoft.com/office/drawing/2014/main" id="{BBE9B776-E418-497B-8F4F-BB89614EA989}"/>
                </a:ext>
              </a:extLst>
            </p:cNvPr>
            <p:cNvCxnSpPr>
              <a:cxnSpLocks/>
            </p:cNvCxnSpPr>
            <p:nvPr/>
          </p:nvCxnSpPr>
          <p:spPr>
            <a:xfrm>
              <a:off x="2459670" y="2183848"/>
              <a:ext cx="264872" cy="0"/>
            </a:xfrm>
            <a:prstGeom prst="straightConnector1">
              <a:avLst/>
            </a:prstGeom>
            <a:ln w="19050">
              <a:solidFill>
                <a:schemeClr val="accent4">
                  <a:lumMod val="60000"/>
                  <a:lumOff val="40000"/>
                </a:schemeClr>
              </a:solidFill>
              <a:bevel/>
              <a:headEnd type="arrow"/>
              <a:tailEnd type="arrow"/>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90B39BCC-7F45-4C3B-B084-612094DD7B1A}"/>
                </a:ext>
              </a:extLst>
            </p:cNvPr>
            <p:cNvSpPr txBox="1"/>
            <p:nvPr/>
          </p:nvSpPr>
          <p:spPr>
            <a:xfrm>
              <a:off x="2724542" y="2097919"/>
              <a:ext cx="718278" cy="532741"/>
            </a:xfrm>
            <a:prstGeom prst="rect">
              <a:avLst/>
            </a:prstGeom>
            <a:noFill/>
          </p:spPr>
          <p:txBody>
            <a:bodyPr wrap="square" rtlCol="0">
              <a:spAutoFit/>
            </a:bodyPr>
            <a:lstStyle/>
            <a:p>
              <a:pPr defTabSz="342900"/>
              <a:r>
                <a:rPr lang="en-US" sz="600" dirty="0">
                  <a:solidFill>
                    <a:srgbClr val="FFC000">
                      <a:lumMod val="60000"/>
                      <a:lumOff val="40000"/>
                    </a:srgbClr>
                  </a:solidFill>
                  <a:latin typeface="Calibri Light" panose="020F0302020204030204"/>
                </a:rPr>
                <a:t>10 µm</a:t>
              </a:r>
            </a:p>
          </p:txBody>
        </p:sp>
        <p:sp>
          <p:nvSpPr>
            <p:cNvPr id="48" name="TextBox 47">
              <a:extLst>
                <a:ext uri="{FF2B5EF4-FFF2-40B4-BE49-F238E27FC236}">
                  <a16:creationId xmlns:a16="http://schemas.microsoft.com/office/drawing/2014/main" id="{895FB63E-EC6A-43E8-A593-452D8A9AF09B}"/>
                </a:ext>
              </a:extLst>
            </p:cNvPr>
            <p:cNvSpPr txBox="1"/>
            <p:nvPr/>
          </p:nvSpPr>
          <p:spPr>
            <a:xfrm>
              <a:off x="3298323" y="2321698"/>
              <a:ext cx="728078" cy="355161"/>
            </a:xfrm>
            <a:prstGeom prst="rect">
              <a:avLst/>
            </a:prstGeom>
            <a:noFill/>
            <a:ln w="19050">
              <a:noFill/>
            </a:ln>
          </p:spPr>
          <p:txBody>
            <a:bodyPr wrap="square" rtlCol="0">
              <a:spAutoFit/>
            </a:bodyPr>
            <a:lstStyle/>
            <a:p>
              <a:pPr defTabSz="342900"/>
              <a:r>
                <a:rPr lang="en-US" sz="600" dirty="0">
                  <a:solidFill>
                    <a:srgbClr val="FFC000">
                      <a:lumMod val="60000"/>
                      <a:lumOff val="40000"/>
                    </a:srgbClr>
                  </a:solidFill>
                  <a:latin typeface="Calibri Light" panose="020F0302020204030204"/>
                </a:rPr>
                <a:t>30 µm</a:t>
              </a:r>
            </a:p>
          </p:txBody>
        </p:sp>
        <p:cxnSp>
          <p:nvCxnSpPr>
            <p:cNvPr id="49" name="Straight Arrow Connector 48">
              <a:extLst>
                <a:ext uri="{FF2B5EF4-FFF2-40B4-BE49-F238E27FC236}">
                  <a16:creationId xmlns:a16="http://schemas.microsoft.com/office/drawing/2014/main" id="{A0632E8F-48B4-43A8-9B06-26339F52A92E}"/>
                </a:ext>
              </a:extLst>
            </p:cNvPr>
            <p:cNvCxnSpPr>
              <a:cxnSpLocks/>
            </p:cNvCxnSpPr>
            <p:nvPr/>
          </p:nvCxnSpPr>
          <p:spPr>
            <a:xfrm flipV="1">
              <a:off x="3824998" y="2199640"/>
              <a:ext cx="0" cy="422711"/>
            </a:xfrm>
            <a:prstGeom prst="straightConnector1">
              <a:avLst/>
            </a:prstGeom>
            <a:ln w="12700">
              <a:solidFill>
                <a:schemeClr val="accent4">
                  <a:lumMod val="60000"/>
                  <a:lumOff val="40000"/>
                </a:schemeClr>
              </a:solidFill>
              <a:bevel/>
              <a:headEnd type="arrow"/>
              <a:tailEnd type="arrow"/>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95CF6F25-1A20-4807-8D11-6753320804DF}"/>
                </a:ext>
              </a:extLst>
            </p:cNvPr>
            <p:cNvSpPr txBox="1"/>
            <p:nvPr/>
          </p:nvSpPr>
          <p:spPr>
            <a:xfrm>
              <a:off x="3442899" y="2140183"/>
              <a:ext cx="412377" cy="532741"/>
            </a:xfrm>
            <a:prstGeom prst="rect">
              <a:avLst/>
            </a:prstGeom>
            <a:noFill/>
          </p:spPr>
          <p:txBody>
            <a:bodyPr wrap="square" rtlCol="0">
              <a:spAutoFit/>
            </a:bodyPr>
            <a:lstStyle/>
            <a:p>
              <a:pPr defTabSz="342900"/>
              <a:r>
                <a:rPr lang="en-US" sz="600" dirty="0">
                  <a:solidFill>
                    <a:srgbClr val="FFC000">
                      <a:lumMod val="60000"/>
                      <a:lumOff val="40000"/>
                    </a:srgbClr>
                  </a:solidFill>
                  <a:latin typeface="Calibri Light" panose="020F0302020204030204"/>
                </a:rPr>
                <a:t>Ta</a:t>
              </a:r>
            </a:p>
          </p:txBody>
        </p:sp>
      </p:grpSp>
      <p:sp>
        <p:nvSpPr>
          <p:cNvPr id="51" name="TextBox 50">
            <a:extLst>
              <a:ext uri="{FF2B5EF4-FFF2-40B4-BE49-F238E27FC236}">
                <a16:creationId xmlns:a16="http://schemas.microsoft.com/office/drawing/2014/main" id="{392C8269-40A7-4F54-AAA5-DAAE7EE4A290}"/>
              </a:ext>
            </a:extLst>
          </p:cNvPr>
          <p:cNvSpPr txBox="1"/>
          <p:nvPr/>
        </p:nvSpPr>
        <p:spPr>
          <a:xfrm>
            <a:off x="61609" y="4306393"/>
            <a:ext cx="2606279" cy="498855"/>
          </a:xfrm>
          <a:prstGeom prst="rect">
            <a:avLst/>
          </a:prstGeom>
          <a:noFill/>
        </p:spPr>
        <p:txBody>
          <a:bodyPr wrap="square" rtlCol="0">
            <a:spAutoFit/>
          </a:bodyPr>
          <a:lstStyle/>
          <a:p>
            <a:pPr defTabSz="342900">
              <a:spcAft>
                <a:spcPts val="225"/>
              </a:spcAft>
            </a:pPr>
            <a:r>
              <a:rPr lang="en-US" sz="825" i="1" dirty="0">
                <a:solidFill>
                  <a:prstClr val="black"/>
                </a:solidFill>
                <a:latin typeface="Calibri Light" panose="020F0302020204030204"/>
              </a:rPr>
              <a:t>To authors’ knowledge, these are the smallest slits used at a large laser facility like OMEGA or NIF to date</a:t>
            </a:r>
          </a:p>
          <a:p>
            <a:pPr defTabSz="342900"/>
            <a:endParaRPr lang="en-US" sz="825" i="1" dirty="0">
              <a:solidFill>
                <a:prstClr val="black"/>
              </a:solidFill>
              <a:latin typeface="Calibri Light" panose="020F0302020204030204"/>
            </a:endParaRPr>
          </a:p>
        </p:txBody>
      </p:sp>
      <p:pic>
        <p:nvPicPr>
          <p:cNvPr id="52" name="Picture 51" descr="A green bench sitting in front of a window&#10;&#10;Description automatically generated">
            <a:extLst>
              <a:ext uri="{FF2B5EF4-FFF2-40B4-BE49-F238E27FC236}">
                <a16:creationId xmlns:a16="http://schemas.microsoft.com/office/drawing/2014/main" id="{35996C54-44A3-408F-B477-D2CB04E8A120}"/>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rot="5400000">
            <a:off x="1010887" y="1360990"/>
            <a:ext cx="2273258" cy="807575"/>
          </a:xfrm>
          <a:prstGeom prst="rect">
            <a:avLst/>
          </a:prstGeom>
        </p:spPr>
      </p:pic>
      <p:sp>
        <p:nvSpPr>
          <p:cNvPr id="53" name="Rectangle 52">
            <a:extLst>
              <a:ext uri="{FF2B5EF4-FFF2-40B4-BE49-F238E27FC236}">
                <a16:creationId xmlns:a16="http://schemas.microsoft.com/office/drawing/2014/main" id="{55F2EB03-FCDA-44D2-9EBE-3A9A18F17E06}"/>
              </a:ext>
            </a:extLst>
          </p:cNvPr>
          <p:cNvSpPr/>
          <p:nvPr/>
        </p:nvSpPr>
        <p:spPr>
          <a:xfrm>
            <a:off x="61609" y="624326"/>
            <a:ext cx="671084" cy="819455"/>
          </a:xfrm>
          <a:prstGeom prst="rect">
            <a:avLst/>
          </a:prstGeom>
        </p:spPr>
        <p:txBody>
          <a:bodyPr wrap="square">
            <a:spAutoFit/>
          </a:bodyPr>
          <a:lstStyle/>
          <a:p>
            <a:pPr defTabSz="342900"/>
            <a:r>
              <a:rPr lang="en-US" sz="675" b="1" dirty="0">
                <a:solidFill>
                  <a:prstClr val="white"/>
                </a:solidFill>
                <a:latin typeface="Calibri Light" panose="020F0302020204030204"/>
              </a:rPr>
              <a:t>SEM images of the Focused Ion Beam (FIB) Ta slits manufactured at UNR</a:t>
            </a:r>
          </a:p>
        </p:txBody>
      </p:sp>
      <p:sp>
        <p:nvSpPr>
          <p:cNvPr id="54" name="TextBox 53">
            <a:extLst>
              <a:ext uri="{FF2B5EF4-FFF2-40B4-BE49-F238E27FC236}">
                <a16:creationId xmlns:a16="http://schemas.microsoft.com/office/drawing/2014/main" id="{A7971FB1-66AD-43B2-AEC4-F8B445AFDC44}"/>
              </a:ext>
            </a:extLst>
          </p:cNvPr>
          <p:cNvSpPr txBox="1"/>
          <p:nvPr/>
        </p:nvSpPr>
        <p:spPr>
          <a:xfrm>
            <a:off x="932050" y="2938063"/>
            <a:ext cx="857683" cy="577338"/>
          </a:xfrm>
          <a:prstGeom prst="rect">
            <a:avLst/>
          </a:prstGeom>
          <a:noFill/>
        </p:spPr>
        <p:txBody>
          <a:bodyPr wrap="square">
            <a:spAutoFit/>
          </a:bodyPr>
          <a:lstStyle/>
          <a:p>
            <a:pPr algn="just" defTabSz="342900"/>
            <a:r>
              <a:rPr lang="en-US" sz="788" b="1" dirty="0">
                <a:solidFill>
                  <a:prstClr val="white"/>
                </a:solidFill>
                <a:latin typeface="Calibri Light" panose="020F0302020204030204"/>
              </a:rPr>
              <a:t>Average Human Hair Width for Comparison</a:t>
            </a:r>
          </a:p>
          <a:p>
            <a:pPr algn="just" defTabSz="342900"/>
            <a:endParaRPr lang="en-US" sz="788" b="1" dirty="0">
              <a:solidFill>
                <a:prstClr val="white"/>
              </a:solidFill>
              <a:latin typeface="Calibri Light" panose="020F0302020204030204"/>
            </a:endParaRPr>
          </a:p>
        </p:txBody>
      </p:sp>
      <p:sp>
        <p:nvSpPr>
          <p:cNvPr id="32" name="Slide Number Placeholder 3">
            <a:extLst>
              <a:ext uri="{FF2B5EF4-FFF2-40B4-BE49-F238E27FC236}">
                <a16:creationId xmlns:a16="http://schemas.microsoft.com/office/drawing/2014/main" id="{5A43D5BA-9E77-4DF4-B38F-3F048C56FC22}"/>
              </a:ext>
            </a:extLst>
          </p:cNvPr>
          <p:cNvSpPr txBox="1">
            <a:spLocks/>
          </p:cNvSpPr>
          <p:nvPr/>
        </p:nvSpPr>
        <p:spPr>
          <a:xfrm>
            <a:off x="6553200" y="4767264"/>
            <a:ext cx="21336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342900"/>
            <a:fld id="{017B6292-FE13-5D44-A34A-DDD06CF37AC5}" type="slidenum">
              <a:rPr lang="en-US" sz="1200">
                <a:solidFill>
                  <a:prstClr val="white"/>
                </a:solidFill>
                <a:latin typeface="Calibri" panose="020F0502020204030204"/>
              </a:rPr>
              <a:pPr algn="r" defTabSz="342900"/>
              <a:t>5</a:t>
            </a:fld>
            <a:endParaRPr lang="en-US" sz="1200" dirty="0">
              <a:solidFill>
                <a:prstClr val="white"/>
              </a:solidFill>
              <a:latin typeface="Calibri" panose="020F0502020204030204"/>
            </a:endParaRPr>
          </a:p>
        </p:txBody>
      </p:sp>
      <p:sp>
        <p:nvSpPr>
          <p:cNvPr id="55" name="TextBox 54">
            <a:extLst>
              <a:ext uri="{FF2B5EF4-FFF2-40B4-BE49-F238E27FC236}">
                <a16:creationId xmlns:a16="http://schemas.microsoft.com/office/drawing/2014/main" id="{77D408BB-B2F4-42CE-A729-00998F752BAF}"/>
              </a:ext>
            </a:extLst>
          </p:cNvPr>
          <p:cNvSpPr txBox="1"/>
          <p:nvPr/>
        </p:nvSpPr>
        <p:spPr>
          <a:xfrm>
            <a:off x="2976760" y="4521721"/>
            <a:ext cx="3890258" cy="371897"/>
          </a:xfrm>
          <a:prstGeom prst="rect">
            <a:avLst/>
          </a:prstGeom>
          <a:noFill/>
        </p:spPr>
        <p:txBody>
          <a:bodyPr wrap="square" rtlCol="0">
            <a:spAutoFit/>
          </a:bodyPr>
          <a:lstStyle/>
          <a:p>
            <a:pPr algn="ctr" defTabSz="342900">
              <a:spcAft>
                <a:spcPts val="225"/>
              </a:spcAft>
            </a:pPr>
            <a:r>
              <a:rPr lang="en-US" sz="825" i="1" dirty="0">
                <a:solidFill>
                  <a:prstClr val="black"/>
                </a:solidFill>
                <a:latin typeface="Calibri Light" panose="020F0302020204030204"/>
              </a:rPr>
              <a:t>Detailed in C. H. Allen et al. Applied Optics, preprint on arXiv</a:t>
            </a:r>
          </a:p>
          <a:p>
            <a:pPr algn="ctr" defTabSz="342900"/>
            <a:endParaRPr lang="en-US" sz="825" i="1" dirty="0">
              <a:solidFill>
                <a:prstClr val="black"/>
              </a:solidFill>
              <a:latin typeface="Calibri Light" panose="020F0302020204030204"/>
            </a:endParaRPr>
          </a:p>
        </p:txBody>
      </p:sp>
    </p:spTree>
    <p:extLst>
      <p:ext uri="{BB962C8B-B14F-4D97-AF65-F5344CB8AC3E}">
        <p14:creationId xmlns:p14="http://schemas.microsoft.com/office/powerpoint/2010/main" val="2611012847"/>
      </p:ext>
    </p:extLst>
  </p:cSld>
  <p:clrMapOvr>
    <a:masterClrMapping/>
  </p:clrMapOvr>
  <mc:AlternateContent xmlns:mc="http://schemas.openxmlformats.org/markup-compatibility/2006" xmlns:p14="http://schemas.microsoft.com/office/powerpoint/2010/main">
    <mc:Choice Requires="p14">
      <p:transition spd="slow" p14:dur="2000" advTm="140869"/>
    </mc:Choice>
    <mc:Fallback xmlns="">
      <p:transition spd="slow" advTm="140869"/>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80B8D998-4E26-416D-A511-6C769B2691D8}"/>
              </a:ext>
            </a:extLst>
          </p:cNvPr>
          <p:cNvSpPr txBox="1"/>
          <p:nvPr/>
        </p:nvSpPr>
        <p:spPr>
          <a:xfrm>
            <a:off x="260299" y="744994"/>
            <a:ext cx="4869413" cy="3539430"/>
          </a:xfrm>
          <a:prstGeom prst="rect">
            <a:avLst/>
          </a:prstGeom>
          <a:noFill/>
        </p:spPr>
        <p:txBody>
          <a:bodyPr wrap="square" rtlCol="0">
            <a:spAutoFit/>
          </a:bodyPr>
          <a:lstStyle/>
          <a:p>
            <a:pPr marL="214313" indent="-214313" defTabSz="342900">
              <a:buFont typeface="Arial" panose="020B0604020202020204" pitchFamily="34" charset="0"/>
              <a:buChar char="•"/>
            </a:pPr>
            <a:r>
              <a:rPr lang="en-US" sz="1600" dirty="0">
                <a:solidFill>
                  <a:prstClr val="black"/>
                </a:solidFill>
                <a:latin typeface="Calibri" panose="020F0502020204030204"/>
              </a:rPr>
              <a:t>The notable features in the expanded system include:</a:t>
            </a:r>
          </a:p>
          <a:p>
            <a:pPr marL="557213" lvl="1" indent="-214313" defTabSz="342900">
              <a:buFont typeface="Arial" panose="020B0604020202020204" pitchFamily="34" charset="0"/>
              <a:buChar char="•"/>
            </a:pPr>
            <a:r>
              <a:rPr lang="en-US" sz="1600" dirty="0">
                <a:solidFill>
                  <a:prstClr val="black"/>
                </a:solidFill>
                <a:latin typeface="Calibri" panose="020F0502020204030204"/>
              </a:rPr>
              <a:t>W wire expansion (~4 μm → ~25 μm)</a:t>
            </a:r>
          </a:p>
          <a:p>
            <a:pPr marL="557213" lvl="1" indent="-214313" defTabSz="342900">
              <a:buFont typeface="Arial" panose="020B0604020202020204" pitchFamily="34" charset="0"/>
              <a:buChar char="•"/>
            </a:pPr>
            <a:r>
              <a:rPr lang="en-US" sz="1600" dirty="0">
                <a:solidFill>
                  <a:prstClr val="black"/>
                </a:solidFill>
                <a:latin typeface="Calibri" panose="020F0502020204030204"/>
              </a:rPr>
              <a:t>Outgoing shock waves</a:t>
            </a:r>
          </a:p>
          <a:p>
            <a:pPr marL="557213" lvl="1" indent="-214313" defTabSz="342900">
              <a:buFont typeface="Arial" panose="020B0604020202020204" pitchFamily="34" charset="0"/>
              <a:buChar char="•"/>
            </a:pPr>
            <a:r>
              <a:rPr lang="en-US" sz="1600" dirty="0">
                <a:solidFill>
                  <a:prstClr val="black"/>
                </a:solidFill>
                <a:latin typeface="Calibri" panose="020F0502020204030204"/>
              </a:rPr>
              <a:t>Rarefaction features from expanded outside edge</a:t>
            </a:r>
          </a:p>
          <a:p>
            <a:pPr marL="214313" indent="-214313" defTabSz="342900">
              <a:buFont typeface="Arial" panose="020B0604020202020204" pitchFamily="34" charset="0"/>
              <a:buChar char="•"/>
            </a:pPr>
            <a:endParaRPr lang="en-US" sz="1600" dirty="0">
              <a:solidFill>
                <a:prstClr val="black"/>
              </a:solidFill>
              <a:latin typeface="Calibri" panose="020F0502020204030204"/>
            </a:endParaRPr>
          </a:p>
          <a:p>
            <a:pPr marL="214313" indent="-214313" defTabSz="342900">
              <a:buFont typeface="Arial" panose="020B0604020202020204" pitchFamily="34" charset="0"/>
              <a:buChar char="•"/>
            </a:pPr>
            <a:r>
              <a:rPr lang="en-US" sz="1600" dirty="0">
                <a:solidFill>
                  <a:prstClr val="black"/>
                </a:solidFill>
                <a:latin typeface="Calibri" panose="020F0502020204030204"/>
              </a:rPr>
              <a:t>Cold calibration fit gives a spatial resolution of 2.3 μm, due to the tapering of the slit</a:t>
            </a:r>
          </a:p>
          <a:p>
            <a:pPr marL="214313" indent="-214313" defTabSz="342900">
              <a:buFont typeface="Arial" panose="020B0604020202020204" pitchFamily="34" charset="0"/>
              <a:buChar char="•"/>
            </a:pPr>
            <a:endParaRPr lang="en-US" sz="1600" dirty="0">
              <a:solidFill>
                <a:prstClr val="black"/>
              </a:solidFill>
              <a:latin typeface="Calibri" panose="020F0502020204030204"/>
            </a:endParaRPr>
          </a:p>
          <a:p>
            <a:pPr marL="214313" indent="-214313" defTabSz="342900">
              <a:buFont typeface="Arial" panose="020B0604020202020204" pitchFamily="34" charset="0"/>
              <a:buChar char="•"/>
            </a:pPr>
            <a:r>
              <a:rPr lang="en-US" sz="1600" dirty="0">
                <a:solidFill>
                  <a:prstClr val="black"/>
                </a:solidFill>
                <a:latin typeface="Calibri" panose="020F0502020204030204"/>
              </a:rPr>
              <a:t>Time sequence of driven shots at 2, 4, and 6 ns gives a shock speed of 5.6 ± 0.2 km/s </a:t>
            </a:r>
          </a:p>
          <a:p>
            <a:pPr marL="214313" indent="-214313" defTabSz="342900">
              <a:buFont typeface="Arial" panose="020B0604020202020204" pitchFamily="34" charset="0"/>
              <a:buChar char="•"/>
            </a:pPr>
            <a:endParaRPr lang="en-US" sz="1600" dirty="0">
              <a:solidFill>
                <a:prstClr val="black"/>
              </a:solidFill>
              <a:latin typeface="Calibri" panose="020F0502020204030204"/>
            </a:endParaRPr>
          </a:p>
          <a:p>
            <a:pPr marL="214313" indent="-214313" defTabSz="342900">
              <a:buFont typeface="Arial" panose="020B0604020202020204" pitchFamily="34" charset="0"/>
              <a:buChar char="•"/>
            </a:pPr>
            <a:r>
              <a:rPr lang="en-US" sz="1600" dirty="0">
                <a:solidFill>
                  <a:prstClr val="black"/>
                </a:solidFill>
                <a:latin typeface="Calibri" panose="020F0502020204030204"/>
              </a:rPr>
              <a:t>The shape of the diffraction pattern at the interface is affected by transport properties such as thermal conductivity</a:t>
            </a:r>
          </a:p>
        </p:txBody>
      </p:sp>
      <p:sp>
        <p:nvSpPr>
          <p:cNvPr id="19" name="Slide Number Placeholder 3">
            <a:extLst>
              <a:ext uri="{FF2B5EF4-FFF2-40B4-BE49-F238E27FC236}">
                <a16:creationId xmlns:a16="http://schemas.microsoft.com/office/drawing/2014/main" id="{BE8B488A-C1DF-4FD3-9D4F-4616A5093DC9}"/>
              </a:ext>
            </a:extLst>
          </p:cNvPr>
          <p:cNvSpPr txBox="1">
            <a:spLocks/>
          </p:cNvSpPr>
          <p:nvPr/>
        </p:nvSpPr>
        <p:spPr>
          <a:xfrm>
            <a:off x="6553200" y="4767264"/>
            <a:ext cx="21336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342900"/>
            <a:fld id="{017B6292-FE13-5D44-A34A-DDD06CF37AC5}" type="slidenum">
              <a:rPr lang="en-US" sz="1200">
                <a:solidFill>
                  <a:prstClr val="white"/>
                </a:solidFill>
                <a:latin typeface="Calibri" panose="020F0502020204030204"/>
              </a:rPr>
              <a:pPr algn="r" defTabSz="342900"/>
              <a:t>6</a:t>
            </a:fld>
            <a:endParaRPr lang="en-US" sz="1200" dirty="0">
              <a:solidFill>
                <a:prstClr val="white"/>
              </a:solidFill>
              <a:latin typeface="Calibri" panose="020F0502020204030204"/>
            </a:endParaRPr>
          </a:p>
        </p:txBody>
      </p:sp>
      <p:pic>
        <p:nvPicPr>
          <p:cNvPr id="2" name="Picture 1">
            <a:extLst>
              <a:ext uri="{FF2B5EF4-FFF2-40B4-BE49-F238E27FC236}">
                <a16:creationId xmlns:a16="http://schemas.microsoft.com/office/drawing/2014/main" id="{E80838AD-3E68-46C6-9B10-32D2C69AB1F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143659" y="750439"/>
            <a:ext cx="3986393" cy="3553643"/>
          </a:xfrm>
          <a:prstGeom prst="rect">
            <a:avLst/>
          </a:prstGeom>
        </p:spPr>
      </p:pic>
      <p:sp>
        <p:nvSpPr>
          <p:cNvPr id="61" name="TextBox 60">
            <a:extLst>
              <a:ext uri="{FF2B5EF4-FFF2-40B4-BE49-F238E27FC236}">
                <a16:creationId xmlns:a16="http://schemas.microsoft.com/office/drawing/2014/main" id="{C950EBA3-A4B3-4A64-9059-40DB4D155332}"/>
              </a:ext>
            </a:extLst>
          </p:cNvPr>
          <p:cNvSpPr txBox="1"/>
          <p:nvPr/>
        </p:nvSpPr>
        <p:spPr>
          <a:xfrm>
            <a:off x="6851651" y="594251"/>
            <a:ext cx="2146300" cy="276999"/>
          </a:xfrm>
          <a:prstGeom prst="rect">
            <a:avLst/>
          </a:prstGeom>
          <a:noFill/>
        </p:spPr>
        <p:txBody>
          <a:bodyPr wrap="square" rtlCol="0">
            <a:spAutoFit/>
          </a:bodyPr>
          <a:lstStyle/>
          <a:p>
            <a:pPr algn="ctr" defTabSz="342900"/>
            <a:r>
              <a:rPr lang="en-US" sz="1200" dirty="0">
                <a:solidFill>
                  <a:prstClr val="black"/>
                </a:solidFill>
                <a:latin typeface="Calibri" panose="020F0502020204030204"/>
              </a:rPr>
              <a:t>Lineout</a:t>
            </a:r>
          </a:p>
        </p:txBody>
      </p:sp>
      <p:sp>
        <p:nvSpPr>
          <p:cNvPr id="62" name="TextBox 61">
            <a:extLst>
              <a:ext uri="{FF2B5EF4-FFF2-40B4-BE49-F238E27FC236}">
                <a16:creationId xmlns:a16="http://schemas.microsoft.com/office/drawing/2014/main" id="{959C7D89-EA3F-4377-95CF-2D55321C5FDA}"/>
              </a:ext>
            </a:extLst>
          </p:cNvPr>
          <p:cNvSpPr txBox="1"/>
          <p:nvPr/>
        </p:nvSpPr>
        <p:spPr>
          <a:xfrm>
            <a:off x="4800600" y="594251"/>
            <a:ext cx="2146300" cy="276999"/>
          </a:xfrm>
          <a:prstGeom prst="rect">
            <a:avLst/>
          </a:prstGeom>
          <a:noFill/>
        </p:spPr>
        <p:txBody>
          <a:bodyPr wrap="square" rtlCol="0">
            <a:spAutoFit/>
          </a:bodyPr>
          <a:lstStyle/>
          <a:p>
            <a:pPr algn="ctr" defTabSz="342900"/>
            <a:r>
              <a:rPr lang="en-US" sz="1200" dirty="0">
                <a:solidFill>
                  <a:prstClr val="black"/>
                </a:solidFill>
                <a:latin typeface="Calibri" panose="020F0502020204030204"/>
              </a:rPr>
              <a:t>Shot Image</a:t>
            </a:r>
          </a:p>
        </p:txBody>
      </p:sp>
      <p:sp>
        <p:nvSpPr>
          <p:cNvPr id="24" name="Title 1">
            <a:extLst>
              <a:ext uri="{FF2B5EF4-FFF2-40B4-BE49-F238E27FC236}">
                <a16:creationId xmlns:a16="http://schemas.microsoft.com/office/drawing/2014/main" id="{DC43908B-05A3-438F-9BE1-7B3B121CD7CE}"/>
              </a:ext>
            </a:extLst>
          </p:cNvPr>
          <p:cNvSpPr txBox="1">
            <a:spLocks/>
          </p:cNvSpPr>
          <p:nvPr/>
        </p:nvSpPr>
        <p:spPr>
          <a:xfrm>
            <a:off x="0" y="-8335"/>
            <a:ext cx="9144000" cy="38338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r>
              <a:rPr lang="en-US" sz="1800" b="1" u="sng" dirty="0">
                <a:solidFill>
                  <a:prstClr val="black"/>
                </a:solidFill>
                <a:latin typeface="Calibri Light" panose="020F0302020204030204"/>
              </a:rPr>
              <a:t>The evolving system and its features can tell us about the properties of the materials </a:t>
            </a:r>
          </a:p>
        </p:txBody>
      </p:sp>
    </p:spTree>
    <p:extLst>
      <p:ext uri="{BB962C8B-B14F-4D97-AF65-F5344CB8AC3E}">
        <p14:creationId xmlns:p14="http://schemas.microsoft.com/office/powerpoint/2010/main" val="3097310827"/>
      </p:ext>
    </p:extLst>
  </p:cSld>
  <p:clrMapOvr>
    <a:masterClrMapping/>
  </p:clrMapOvr>
  <mc:AlternateContent xmlns:mc="http://schemas.openxmlformats.org/markup-compatibility/2006" xmlns:p14="http://schemas.microsoft.com/office/powerpoint/2010/main">
    <mc:Choice Requires="p14">
      <p:transition spd="slow" p14:dur="2000" advTm="98470"/>
    </mc:Choice>
    <mc:Fallback xmlns="">
      <p:transition spd="slow" advTm="9847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BC8BC63-5731-46E9-9053-99A840472419}"/>
              </a:ext>
            </a:extLst>
          </p:cNvPr>
          <p:cNvSpPr/>
          <p:nvPr/>
        </p:nvSpPr>
        <p:spPr>
          <a:xfrm>
            <a:off x="5080635" y="3623310"/>
            <a:ext cx="3429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sp>
        <p:nvSpPr>
          <p:cNvPr id="29" name="Title 1">
            <a:extLst>
              <a:ext uri="{FF2B5EF4-FFF2-40B4-BE49-F238E27FC236}">
                <a16:creationId xmlns:a16="http://schemas.microsoft.com/office/drawing/2014/main" id="{927142E9-D276-4A0C-8E68-DED3C9E118AF}"/>
              </a:ext>
            </a:extLst>
          </p:cNvPr>
          <p:cNvSpPr txBox="1">
            <a:spLocks/>
          </p:cNvSpPr>
          <p:nvPr/>
        </p:nvSpPr>
        <p:spPr>
          <a:xfrm>
            <a:off x="0" y="-8335"/>
            <a:ext cx="6586538" cy="38338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r>
              <a:rPr lang="en-US" sz="1800" b="1" u="sng" dirty="0">
                <a:solidFill>
                  <a:prstClr val="black"/>
                </a:solidFill>
                <a:latin typeface="Calibri Light" panose="020F0302020204030204"/>
              </a:rPr>
              <a:t>Features at the W-CH Interface are diffraction effects</a:t>
            </a:r>
          </a:p>
        </p:txBody>
      </p:sp>
      <p:pic>
        <p:nvPicPr>
          <p:cNvPr id="3" name="Picture 2">
            <a:extLst>
              <a:ext uri="{FF2B5EF4-FFF2-40B4-BE49-F238E27FC236}">
                <a16:creationId xmlns:a16="http://schemas.microsoft.com/office/drawing/2014/main" id="{93797BC2-4F6D-4DBB-BC3F-828ED5890089}"/>
              </a:ext>
            </a:extLst>
          </p:cNvPr>
          <p:cNvPicPr>
            <a:picLocks noChangeAspect="1"/>
          </p:cNvPicPr>
          <p:nvPr/>
        </p:nvPicPr>
        <p:blipFill>
          <a:blip r:embed="rId2"/>
          <a:stretch>
            <a:fillRect/>
          </a:stretch>
        </p:blipFill>
        <p:spPr>
          <a:xfrm>
            <a:off x="4589632" y="891632"/>
            <a:ext cx="4554368" cy="3360235"/>
          </a:xfrm>
          <a:prstGeom prst="rect">
            <a:avLst/>
          </a:prstGeom>
        </p:spPr>
      </p:pic>
      <p:sp>
        <p:nvSpPr>
          <p:cNvPr id="30" name="TextBox 29">
            <a:extLst>
              <a:ext uri="{FF2B5EF4-FFF2-40B4-BE49-F238E27FC236}">
                <a16:creationId xmlns:a16="http://schemas.microsoft.com/office/drawing/2014/main" id="{41992942-BC31-47A2-A3EE-22CAAA1E3621}"/>
              </a:ext>
            </a:extLst>
          </p:cNvPr>
          <p:cNvSpPr txBox="1"/>
          <p:nvPr/>
        </p:nvSpPr>
        <p:spPr>
          <a:xfrm>
            <a:off x="260297" y="738396"/>
            <a:ext cx="4540301" cy="2554545"/>
          </a:xfrm>
          <a:prstGeom prst="rect">
            <a:avLst/>
          </a:prstGeom>
          <a:noFill/>
        </p:spPr>
        <p:txBody>
          <a:bodyPr wrap="square" rtlCol="0">
            <a:spAutoFit/>
          </a:bodyPr>
          <a:lstStyle/>
          <a:p>
            <a:pPr marL="214313" indent="-214313" defTabSz="342900">
              <a:buFont typeface="Arial" panose="020B0604020202020204" pitchFamily="34" charset="0"/>
              <a:buChar char="•"/>
            </a:pPr>
            <a:r>
              <a:rPr lang="en-US" sz="1600" dirty="0">
                <a:solidFill>
                  <a:prstClr val="black"/>
                </a:solidFill>
                <a:latin typeface="Calibri" panose="020F0502020204030204"/>
              </a:rPr>
              <a:t>Full diffraction calculation comes from Fresnel- Kirchoff Equations given in Pogany et al. 1997:</a:t>
            </a:r>
          </a:p>
          <a:p>
            <a:pPr marL="214313" indent="-214313" defTabSz="342900">
              <a:buFont typeface="Arial" panose="020B0604020202020204" pitchFamily="34" charset="0"/>
              <a:buChar char="•"/>
            </a:pPr>
            <a:endParaRPr lang="en-US" sz="1600" dirty="0">
              <a:solidFill>
                <a:prstClr val="black"/>
              </a:solidFill>
              <a:latin typeface="Calibri" panose="020F0502020204030204"/>
            </a:endParaRPr>
          </a:p>
          <a:p>
            <a:pPr marL="214313" indent="-214313" defTabSz="342900">
              <a:buFont typeface="Arial" panose="020B0604020202020204" pitchFamily="34" charset="0"/>
              <a:buChar char="•"/>
            </a:pPr>
            <a:endParaRPr lang="en-US" sz="1600" dirty="0">
              <a:solidFill>
                <a:prstClr val="black"/>
              </a:solidFill>
              <a:latin typeface="Calibri" panose="020F0502020204030204"/>
            </a:endParaRPr>
          </a:p>
          <a:p>
            <a:pPr marL="214313" indent="-214313" defTabSz="342900">
              <a:buFont typeface="Arial" panose="020B0604020202020204" pitchFamily="34" charset="0"/>
              <a:buChar char="•"/>
            </a:pPr>
            <a:endParaRPr lang="en-US" sz="1600" dirty="0">
              <a:solidFill>
                <a:prstClr val="black"/>
              </a:solidFill>
              <a:latin typeface="Calibri" panose="020F0502020204030204"/>
            </a:endParaRPr>
          </a:p>
          <a:p>
            <a:pPr marL="214313" indent="-214313" defTabSz="342900">
              <a:buFont typeface="Arial" panose="020B0604020202020204" pitchFamily="34" charset="0"/>
              <a:buChar char="•"/>
            </a:pPr>
            <a:endParaRPr lang="en-US" sz="1600" dirty="0">
              <a:solidFill>
                <a:prstClr val="black"/>
              </a:solidFill>
              <a:latin typeface="Calibri" panose="020F0502020204030204"/>
            </a:endParaRPr>
          </a:p>
          <a:p>
            <a:pPr marL="214313" indent="-214313" defTabSz="342900">
              <a:buFont typeface="Arial" panose="020B0604020202020204" pitchFamily="34" charset="0"/>
              <a:buChar char="•"/>
            </a:pPr>
            <a:endParaRPr lang="en-US" sz="1600" dirty="0">
              <a:solidFill>
                <a:prstClr val="black"/>
              </a:solidFill>
              <a:latin typeface="Calibri" panose="020F0502020204030204"/>
            </a:endParaRPr>
          </a:p>
          <a:p>
            <a:pPr defTabSz="342900"/>
            <a:r>
              <a:rPr lang="en-US" sz="1600" dirty="0">
                <a:solidFill>
                  <a:prstClr val="black"/>
                </a:solidFill>
                <a:latin typeface="Calibri" panose="020F0502020204030204"/>
              </a:rPr>
              <a:t>	</a:t>
            </a:r>
          </a:p>
          <a:p>
            <a:pPr marL="285750" indent="-285750" defTabSz="342900">
              <a:buFont typeface="Arial" panose="020B0604020202020204" pitchFamily="34" charset="0"/>
              <a:buChar char="•"/>
            </a:pPr>
            <a:r>
              <a:rPr lang="en-US" sz="1600" dirty="0">
                <a:solidFill>
                  <a:prstClr val="black"/>
                </a:solidFill>
                <a:latin typeface="Calibri" panose="020F0502020204030204"/>
              </a:rPr>
              <a:t>A refraction-only calculation comes from Koch et al. 2013:</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B1E4409-1C4D-484D-9AED-9A3B01CB81F3}"/>
                  </a:ext>
                </a:extLst>
              </p:cNvPr>
              <p:cNvSpPr txBox="1"/>
              <p:nvPr/>
            </p:nvSpPr>
            <p:spPr>
              <a:xfrm>
                <a:off x="691940" y="1376002"/>
                <a:ext cx="3871573" cy="70512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𝑧</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𝑖</m:t>
                                  </m:r>
                                </m:num>
                                <m:den>
                                  <m:r>
                                    <a:rPr lang="en-US" i="1">
                                      <a:latin typeface="Cambria Math" panose="02040503050406030204" pitchFamily="18" charset="0"/>
                                      <a:ea typeface="Cambria Math" panose="02040503050406030204" pitchFamily="18" charset="0"/>
                                    </a:rPr>
                                    <m:t>𝜆</m:t>
                                  </m:r>
                                  <m:r>
                                    <a:rPr lang="en-US" i="1">
                                      <a:latin typeface="Cambria Math" panose="02040503050406030204" pitchFamily="18" charset="0"/>
                                      <a:ea typeface="Cambria Math" panose="02040503050406030204" pitchFamily="18" charset="0"/>
                                    </a:rPr>
                                    <m:t>𝑧</m:t>
                                  </m:r>
                                </m:den>
                              </m:f>
                            </m:e>
                          </m:d>
                        </m:e>
                        <m:sup>
                          <m:f>
                            <m:fPr>
                              <m:type m:val="skw"/>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𝑖𝑘𝑧</m:t>
                          </m:r>
                        </m:sup>
                      </m:sSup>
                      <m:nary>
                        <m:naryPr>
                          <m:limLoc m:val="undOvr"/>
                          <m:subHide m:val="on"/>
                          <m:supHide m:val="on"/>
                          <m:ctrlPr>
                            <a:rPr lang="en-US" b="0" i="1" smtClean="0">
                              <a:latin typeface="Cambria Math" panose="02040503050406030204" pitchFamily="18" charset="0"/>
                            </a:rPr>
                          </m:ctrlPr>
                        </m:naryPr>
                        <m:sub/>
                        <m:sup/>
                        <m:e>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f>
                                <m:fPr>
                                  <m:ctrlPr>
                                    <a:rPr lang="en-US" b="0"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𝑖𝑘</m:t>
                                  </m:r>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e>
                                    <m:sup>
                                      <m:r>
                                        <a:rPr lang="en-US" b="0" i="1" smtClean="0">
                                          <a:latin typeface="Cambria Math" panose="02040503050406030204" pitchFamily="18" charset="0"/>
                                        </a:rPr>
                                        <m:t>2</m:t>
                                      </m:r>
                                    </m:sup>
                                  </m:sSup>
                                </m:num>
                                <m:den>
                                  <m:r>
                                    <a:rPr lang="en-US" b="0" i="1" smtClean="0">
                                      <a:latin typeface="Cambria Math" panose="02040503050406030204" pitchFamily="18" charset="0"/>
                                    </a:rPr>
                                    <m:t>2</m:t>
                                  </m:r>
                                  <m:r>
                                    <a:rPr lang="en-US" b="0" i="1" smtClean="0">
                                      <a:latin typeface="Cambria Math" panose="02040503050406030204" pitchFamily="18" charset="0"/>
                                    </a:rPr>
                                    <m:t>𝑧</m:t>
                                  </m:r>
                                </m:den>
                              </m:f>
                            </m:sup>
                          </m:sSup>
                          <m:r>
                            <a:rPr lang="en-US" b="0" i="1" smtClean="0">
                              <a:latin typeface="Cambria Math" panose="02040503050406030204" pitchFamily="18" charset="0"/>
                            </a:rPr>
                            <m:t>𝑑𝑋</m:t>
                          </m:r>
                        </m:e>
                      </m:nary>
                    </m:oMath>
                  </m:oMathPara>
                </a14:m>
                <a:endParaRPr lang="en-US" dirty="0"/>
              </a:p>
            </p:txBody>
          </p:sp>
        </mc:Choice>
        <mc:Fallback xmlns="">
          <p:sp>
            <p:nvSpPr>
              <p:cNvPr id="4" name="TextBox 3">
                <a:extLst>
                  <a:ext uri="{FF2B5EF4-FFF2-40B4-BE49-F238E27FC236}">
                    <a16:creationId xmlns:a16="http://schemas.microsoft.com/office/drawing/2014/main" id="{5B1E4409-1C4D-484D-9AED-9A3B01CB81F3}"/>
                  </a:ext>
                </a:extLst>
              </p:cNvPr>
              <p:cNvSpPr txBox="1">
                <a:spLocks noRot="1" noChangeAspect="1" noMove="1" noResize="1" noEditPoints="1" noAdjustHandles="1" noChangeArrowheads="1" noChangeShapeType="1" noTextEdit="1"/>
              </p:cNvSpPr>
              <p:nvPr/>
            </p:nvSpPr>
            <p:spPr>
              <a:xfrm>
                <a:off x="691940" y="1376002"/>
                <a:ext cx="3871573" cy="70512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5D17933B-E9D8-4140-AC79-946107CF040F}"/>
                  </a:ext>
                </a:extLst>
              </p:cNvPr>
              <p:cNvSpPr txBox="1"/>
              <p:nvPr/>
            </p:nvSpPr>
            <p:spPr>
              <a:xfrm>
                <a:off x="685800" y="2092516"/>
                <a:ext cx="2460674" cy="28091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d>
                        <m:dPr>
                          <m:ctrlPr>
                            <a:rPr lang="en-US" b="0" i="1" smtClean="0">
                              <a:latin typeface="Cambria Math" panose="02040503050406030204" pitchFamily="18" charset="0"/>
                            </a:rPr>
                          </m:ctrlPr>
                        </m:dPr>
                        <m:e>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𝑧</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𝑖𝑘𝑧</m:t>
                          </m:r>
                        </m:sup>
                      </m:sSup>
                      <m:r>
                        <a:rPr lang="en-US" b="0" i="1" smtClean="0">
                          <a:latin typeface="Cambria Math" panose="02040503050406030204" pitchFamily="18" charset="0"/>
                        </a:rPr>
                        <m:t>𝑄</m:t>
                      </m:r>
                      <m:r>
                        <a:rPr lang="en-US"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𝜋𝜆</m:t>
                          </m:r>
                          <m:r>
                            <a:rPr lang="en-US" b="0" i="1" smtClean="0">
                              <a:latin typeface="Cambria Math" panose="02040503050406030204" pitchFamily="18" charset="0"/>
                              <a:ea typeface="Cambria Math" panose="02040503050406030204" pitchFamily="18" charset="0"/>
                            </a:rPr>
                            <m:t>𝑧</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𝑢</m:t>
                              </m:r>
                            </m:e>
                            <m:sup>
                              <m:r>
                                <a:rPr lang="en-US" b="0" i="1" smtClean="0">
                                  <a:latin typeface="Cambria Math" panose="02040503050406030204" pitchFamily="18" charset="0"/>
                                  <a:ea typeface="Cambria Math" panose="02040503050406030204" pitchFamily="18" charset="0"/>
                                </a:rPr>
                                <m:t>2</m:t>
                              </m:r>
                            </m:sup>
                          </m:sSup>
                        </m:sup>
                      </m:sSup>
                    </m:oMath>
                  </m:oMathPara>
                </a14:m>
                <a:endParaRPr lang="en-US" dirty="0"/>
              </a:p>
            </p:txBody>
          </p:sp>
        </mc:Choice>
        <mc:Fallback xmlns="">
          <p:sp>
            <p:nvSpPr>
              <p:cNvPr id="31" name="TextBox 30">
                <a:extLst>
                  <a:ext uri="{FF2B5EF4-FFF2-40B4-BE49-F238E27FC236}">
                    <a16:creationId xmlns:a16="http://schemas.microsoft.com/office/drawing/2014/main" id="{5D17933B-E9D8-4140-AC79-946107CF040F}"/>
                  </a:ext>
                </a:extLst>
              </p:cNvPr>
              <p:cNvSpPr txBox="1">
                <a:spLocks noRot="1" noChangeAspect="1" noMove="1" noResize="1" noEditPoints="1" noAdjustHandles="1" noChangeArrowheads="1" noChangeShapeType="1" noTextEdit="1"/>
              </p:cNvSpPr>
              <p:nvPr/>
            </p:nvSpPr>
            <p:spPr>
              <a:xfrm>
                <a:off x="685800" y="2092516"/>
                <a:ext cx="2460674" cy="280911"/>
              </a:xfrm>
              <a:prstGeom prst="rect">
                <a:avLst/>
              </a:prstGeom>
              <a:blipFill>
                <a:blip r:embed="rId4"/>
                <a:stretch>
                  <a:fillRect l="-1489" b="-304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92A1B6B8-44DA-4E55-9762-2C84F305563B}"/>
                  </a:ext>
                </a:extLst>
              </p:cNvPr>
              <p:cNvSpPr txBox="1"/>
              <p:nvPr/>
            </p:nvSpPr>
            <p:spPr>
              <a:xfrm>
                <a:off x="685800" y="3238910"/>
                <a:ext cx="3275384" cy="768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𝐼</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𝜆</m:t>
                              </m:r>
                              <m:r>
                                <a:rPr lang="en-US" b="0" i="1" smtClean="0">
                                  <a:latin typeface="Cambria Math" panose="02040503050406030204" pitchFamily="18" charset="0"/>
                                  <a:ea typeface="Cambria Math" panose="02040503050406030204" pitchFamily="18" charset="0"/>
                                </a:rPr>
                                <m:t>𝑧</m:t>
                              </m:r>
                            </m:num>
                            <m:den>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m:t>
                              </m:r>
                            </m:den>
                          </m:f>
                          <m:f>
                            <m:fPr>
                              <m:ctrlPr>
                                <a:rPr lang="en-US" b="0" i="1" smtClean="0">
                                  <a:latin typeface="Cambria Math" panose="02040503050406030204" pitchFamily="18" charset="0"/>
                                </a:rPr>
                              </m:ctrlPr>
                            </m:fPr>
                            <m:num>
                              <m:r>
                                <a:rPr lang="en-US" b="0" i="1" smtClean="0">
                                  <a:latin typeface="Cambria Math" panose="02040503050406030204" pitchFamily="18" charset="0"/>
                                </a:rPr>
                                <m:t>𝑑</m:t>
                              </m:r>
                              <m:r>
                                <a:rPr lang="en-US" b="0" i="1" smtClean="0">
                                  <a:latin typeface="Cambria Math" panose="02040503050406030204" pitchFamily="18" charset="0"/>
                                  <a:ea typeface="Cambria Math" panose="02040503050406030204" pitchFamily="18" charset="0"/>
                                </a:rPr>
                                <m:t>𝜙</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num>
                            <m:den>
                              <m:r>
                                <a:rPr lang="en-US" b="0" i="1" smtClean="0">
                                  <a:latin typeface="Cambria Math" panose="02040503050406030204" pitchFamily="18" charset="0"/>
                                </a:rPr>
                                <m:t>𝑑𝑥</m:t>
                              </m:r>
                            </m:den>
                          </m:f>
                        </m:e>
                      </m:d>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𝜏</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sup>
                          </m:sSup>
                        </m:num>
                        <m:den>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𝜆</m:t>
                                  </m:r>
                                  <m:r>
                                    <a:rPr lang="en-US" b="0" i="1" smtClean="0">
                                      <a:latin typeface="Cambria Math" panose="02040503050406030204" pitchFamily="18" charset="0"/>
                                      <a:ea typeface="Cambria Math" panose="02040503050406030204" pitchFamily="18" charset="0"/>
                                    </a:rPr>
                                    <m:t>𝑧</m:t>
                                  </m:r>
                                </m:num>
                                <m:den>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m:t>
                                  </m:r>
                                </m:den>
                              </m:f>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𝑑</m:t>
                                      </m:r>
                                    </m:e>
                                    <m:sup>
                                      <m:r>
                                        <a:rPr lang="en-US" b="0" i="1" smtClean="0">
                                          <a:latin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𝜙</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num>
                                <m:den>
                                  <m:r>
                                    <a:rPr lang="en-US" b="0" i="1" smtClean="0">
                                      <a:latin typeface="Cambria Math" panose="02040503050406030204" pitchFamily="18" charset="0"/>
                                    </a:rPr>
                                    <m:t>𝑑</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den>
                              </m:f>
                            </m:e>
                          </m:d>
                        </m:den>
                      </m:f>
                    </m:oMath>
                  </m:oMathPara>
                </a14:m>
                <a:endParaRPr lang="en-US" dirty="0"/>
              </a:p>
            </p:txBody>
          </p:sp>
        </mc:Choice>
        <mc:Fallback xmlns="">
          <p:sp>
            <p:nvSpPr>
              <p:cNvPr id="32" name="TextBox 31">
                <a:extLst>
                  <a:ext uri="{FF2B5EF4-FFF2-40B4-BE49-F238E27FC236}">
                    <a16:creationId xmlns:a16="http://schemas.microsoft.com/office/drawing/2014/main" id="{92A1B6B8-44DA-4E55-9762-2C84F305563B}"/>
                  </a:ext>
                </a:extLst>
              </p:cNvPr>
              <p:cNvSpPr txBox="1">
                <a:spLocks noRot="1" noChangeAspect="1" noMove="1" noResize="1" noEditPoints="1" noAdjustHandles="1" noChangeArrowheads="1" noChangeShapeType="1" noTextEdit="1"/>
              </p:cNvSpPr>
              <p:nvPr/>
            </p:nvSpPr>
            <p:spPr>
              <a:xfrm>
                <a:off x="685800" y="3238910"/>
                <a:ext cx="3275384" cy="768800"/>
              </a:xfrm>
              <a:prstGeom prst="rect">
                <a:avLst/>
              </a:prstGeom>
              <a:blipFill>
                <a:blip r:embed="rId5"/>
                <a:stretch>
                  <a:fillRect b="-794"/>
                </a:stretch>
              </a:blipFill>
            </p:spPr>
            <p:txBody>
              <a:bodyPr/>
              <a:lstStyle/>
              <a:p>
                <a:r>
                  <a:rPr lang="en-US">
                    <a:noFill/>
                  </a:rPr>
                  <a:t> </a:t>
                </a:r>
              </a:p>
            </p:txBody>
          </p:sp>
        </mc:Fallback>
      </mc:AlternateContent>
      <p:sp>
        <p:nvSpPr>
          <p:cNvPr id="9" name="Slide Number Placeholder 3">
            <a:extLst>
              <a:ext uri="{FF2B5EF4-FFF2-40B4-BE49-F238E27FC236}">
                <a16:creationId xmlns:a16="http://schemas.microsoft.com/office/drawing/2014/main" id="{4226CCE3-C76C-4584-B3C2-1CC09518551A}"/>
              </a:ext>
            </a:extLst>
          </p:cNvPr>
          <p:cNvSpPr txBox="1">
            <a:spLocks/>
          </p:cNvSpPr>
          <p:nvPr/>
        </p:nvSpPr>
        <p:spPr>
          <a:xfrm>
            <a:off x="6553200" y="4767264"/>
            <a:ext cx="21336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342900"/>
            <a:fld id="{017B6292-FE13-5D44-A34A-DDD06CF37AC5}" type="slidenum">
              <a:rPr lang="en-US" sz="1200">
                <a:solidFill>
                  <a:prstClr val="white"/>
                </a:solidFill>
                <a:latin typeface="Calibri" panose="020F0502020204030204"/>
              </a:rPr>
              <a:pPr algn="r" defTabSz="342900"/>
              <a:t>7</a:t>
            </a:fld>
            <a:endParaRPr lang="en-US" sz="1200" dirty="0">
              <a:solidFill>
                <a:prstClr val="white"/>
              </a:solidFill>
              <a:latin typeface="Calibri" panose="020F0502020204030204"/>
            </a:endParaRPr>
          </a:p>
        </p:txBody>
      </p:sp>
    </p:spTree>
    <p:extLst>
      <p:ext uri="{BB962C8B-B14F-4D97-AF65-F5344CB8AC3E}">
        <p14:creationId xmlns:p14="http://schemas.microsoft.com/office/powerpoint/2010/main" val="1272405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7CD1FF5D-85C8-4227-975C-84021AFE597C}"/>
              </a:ext>
            </a:extLst>
          </p:cNvPr>
          <p:cNvSpPr txBox="1"/>
          <p:nvPr/>
        </p:nvSpPr>
        <p:spPr>
          <a:xfrm>
            <a:off x="1312864" y="531712"/>
            <a:ext cx="1690211" cy="300082"/>
          </a:xfrm>
          <a:prstGeom prst="rect">
            <a:avLst/>
          </a:prstGeom>
          <a:noFill/>
        </p:spPr>
        <p:txBody>
          <a:bodyPr wrap="square">
            <a:spAutoFit/>
          </a:bodyPr>
          <a:lstStyle/>
          <a:p>
            <a:pPr defTabSz="342900"/>
            <a:r>
              <a:rPr lang="en-US" sz="1350" u="sng" dirty="0">
                <a:solidFill>
                  <a:prstClr val="black"/>
                </a:solidFill>
                <a:latin typeface="Calibri" panose="020F0502020204030204"/>
              </a:rPr>
              <a:t>Experimental Results</a:t>
            </a:r>
            <a:endParaRPr lang="en-US" sz="1350" dirty="0">
              <a:solidFill>
                <a:prstClr val="black"/>
              </a:solidFill>
              <a:latin typeface="Calibri" panose="020F0502020204030204"/>
            </a:endParaRPr>
          </a:p>
        </p:txBody>
      </p:sp>
      <p:sp>
        <p:nvSpPr>
          <p:cNvPr id="14" name="TextBox 13">
            <a:extLst>
              <a:ext uri="{FF2B5EF4-FFF2-40B4-BE49-F238E27FC236}">
                <a16:creationId xmlns:a16="http://schemas.microsoft.com/office/drawing/2014/main" id="{216913AF-9321-4336-8000-D596CD8CDF6B}"/>
              </a:ext>
            </a:extLst>
          </p:cNvPr>
          <p:cNvSpPr txBox="1"/>
          <p:nvPr/>
        </p:nvSpPr>
        <p:spPr>
          <a:xfrm>
            <a:off x="6339328" y="535374"/>
            <a:ext cx="1055846" cy="300082"/>
          </a:xfrm>
          <a:prstGeom prst="rect">
            <a:avLst/>
          </a:prstGeom>
          <a:noFill/>
        </p:spPr>
        <p:txBody>
          <a:bodyPr wrap="square">
            <a:spAutoFit/>
          </a:bodyPr>
          <a:lstStyle/>
          <a:p>
            <a:pPr defTabSz="342900"/>
            <a:r>
              <a:rPr lang="en-US" sz="1350" u="sng" dirty="0">
                <a:solidFill>
                  <a:prstClr val="black"/>
                </a:solidFill>
                <a:latin typeface="Calibri" panose="020F0502020204030204"/>
              </a:rPr>
              <a:t>Simulations</a:t>
            </a:r>
            <a:endParaRPr lang="en-US" sz="1350" dirty="0">
              <a:solidFill>
                <a:prstClr val="black"/>
              </a:solidFill>
              <a:latin typeface="Calibri" panose="020F0502020204030204"/>
            </a:endParaRPr>
          </a:p>
        </p:txBody>
      </p:sp>
      <p:sp>
        <p:nvSpPr>
          <p:cNvPr id="15" name="Rectangle 14">
            <a:extLst>
              <a:ext uri="{FF2B5EF4-FFF2-40B4-BE49-F238E27FC236}">
                <a16:creationId xmlns:a16="http://schemas.microsoft.com/office/drawing/2014/main" id="{CBC8BC63-5731-46E9-9053-99A840472419}"/>
              </a:ext>
            </a:extLst>
          </p:cNvPr>
          <p:cNvSpPr/>
          <p:nvPr/>
        </p:nvSpPr>
        <p:spPr>
          <a:xfrm>
            <a:off x="5080635" y="3623310"/>
            <a:ext cx="3429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grpSp>
        <p:nvGrpSpPr>
          <p:cNvPr id="12" name="Group 11">
            <a:extLst>
              <a:ext uri="{FF2B5EF4-FFF2-40B4-BE49-F238E27FC236}">
                <a16:creationId xmlns:a16="http://schemas.microsoft.com/office/drawing/2014/main" id="{5AB5C948-D174-457F-B4F7-1E9AE2EB8915}"/>
              </a:ext>
            </a:extLst>
          </p:cNvPr>
          <p:cNvGrpSpPr/>
          <p:nvPr/>
        </p:nvGrpSpPr>
        <p:grpSpPr>
          <a:xfrm>
            <a:off x="473667" y="825284"/>
            <a:ext cx="8196666" cy="3492931"/>
            <a:chOff x="631556" y="537707"/>
            <a:chExt cx="10928888" cy="4657241"/>
          </a:xfrm>
        </p:grpSpPr>
        <p:grpSp>
          <p:nvGrpSpPr>
            <p:cNvPr id="16" name="Group 15">
              <a:extLst>
                <a:ext uri="{FF2B5EF4-FFF2-40B4-BE49-F238E27FC236}">
                  <a16:creationId xmlns:a16="http://schemas.microsoft.com/office/drawing/2014/main" id="{D928ACD1-F1EE-44B6-BCF0-0EBB6EE5269A}"/>
                </a:ext>
              </a:extLst>
            </p:cNvPr>
            <p:cNvGrpSpPr/>
            <p:nvPr/>
          </p:nvGrpSpPr>
          <p:grpSpPr>
            <a:xfrm>
              <a:off x="631556" y="537707"/>
              <a:ext cx="5501898" cy="4657241"/>
              <a:chOff x="3413582" y="0"/>
              <a:chExt cx="7452354" cy="6649453"/>
            </a:xfrm>
          </p:grpSpPr>
          <p:pic>
            <p:nvPicPr>
              <p:cNvPr id="23" name="Picture 22">
                <a:extLst>
                  <a:ext uri="{FF2B5EF4-FFF2-40B4-BE49-F238E27FC236}">
                    <a16:creationId xmlns:a16="http://schemas.microsoft.com/office/drawing/2014/main" id="{685C3E38-A197-46DA-9866-074DCA7EF4DC}"/>
                  </a:ext>
                </a:extLst>
              </p:cNvPr>
              <p:cNvPicPr>
                <a:picLocks noChangeAspect="1"/>
              </p:cNvPicPr>
              <p:nvPr/>
            </p:nvPicPr>
            <p:blipFill>
              <a:blip r:embed="rId2"/>
              <a:stretch>
                <a:fillRect/>
              </a:stretch>
            </p:blipFill>
            <p:spPr>
              <a:xfrm>
                <a:off x="3413582" y="3499976"/>
                <a:ext cx="2806951" cy="2769855"/>
              </a:xfrm>
              <a:prstGeom prst="rect">
                <a:avLst/>
              </a:prstGeom>
            </p:spPr>
          </p:pic>
          <p:pic>
            <p:nvPicPr>
              <p:cNvPr id="24" name="Picture 23">
                <a:extLst>
                  <a:ext uri="{FF2B5EF4-FFF2-40B4-BE49-F238E27FC236}">
                    <a16:creationId xmlns:a16="http://schemas.microsoft.com/office/drawing/2014/main" id="{6A84B685-CB96-46BC-B3CE-BA55BF39142B}"/>
                  </a:ext>
                </a:extLst>
              </p:cNvPr>
              <p:cNvPicPr>
                <a:picLocks noChangeAspect="1"/>
              </p:cNvPicPr>
              <p:nvPr/>
            </p:nvPicPr>
            <p:blipFill>
              <a:blip r:embed="rId3"/>
              <a:stretch>
                <a:fillRect/>
              </a:stretch>
            </p:blipFill>
            <p:spPr>
              <a:xfrm>
                <a:off x="3413582" y="261476"/>
                <a:ext cx="2806951" cy="2769855"/>
              </a:xfrm>
              <a:prstGeom prst="rect">
                <a:avLst/>
              </a:prstGeom>
            </p:spPr>
          </p:pic>
          <p:pic>
            <p:nvPicPr>
              <p:cNvPr id="25" name="Picture 24">
                <a:extLst>
                  <a:ext uri="{FF2B5EF4-FFF2-40B4-BE49-F238E27FC236}">
                    <a16:creationId xmlns:a16="http://schemas.microsoft.com/office/drawing/2014/main" id="{3A666826-CDF7-4600-AC02-11DF8CCC9E5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256415" y="3248527"/>
                <a:ext cx="4609521" cy="3400926"/>
              </a:xfrm>
              <a:prstGeom prst="rect">
                <a:avLst/>
              </a:prstGeom>
            </p:spPr>
          </p:pic>
          <p:pic>
            <p:nvPicPr>
              <p:cNvPr id="26" name="Picture 25">
                <a:extLst>
                  <a:ext uri="{FF2B5EF4-FFF2-40B4-BE49-F238E27FC236}">
                    <a16:creationId xmlns:a16="http://schemas.microsoft.com/office/drawing/2014/main" id="{1517AAE2-CF16-4901-87CA-BA05C85D5FD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256415" y="0"/>
                <a:ext cx="4609521" cy="3400927"/>
              </a:xfrm>
              <a:prstGeom prst="rect">
                <a:avLst/>
              </a:prstGeom>
            </p:spPr>
          </p:pic>
          <p:sp>
            <p:nvSpPr>
              <p:cNvPr id="27" name="TextBox 26">
                <a:extLst>
                  <a:ext uri="{FF2B5EF4-FFF2-40B4-BE49-F238E27FC236}">
                    <a16:creationId xmlns:a16="http://schemas.microsoft.com/office/drawing/2014/main" id="{EA759BA8-3FFE-4FBE-AA35-97839A11F958}"/>
                  </a:ext>
                </a:extLst>
              </p:cNvPr>
              <p:cNvSpPr txBox="1"/>
              <p:nvPr/>
            </p:nvSpPr>
            <p:spPr>
              <a:xfrm>
                <a:off x="3413582" y="240179"/>
                <a:ext cx="1648423" cy="571263"/>
              </a:xfrm>
              <a:prstGeom prst="rect">
                <a:avLst/>
              </a:prstGeom>
              <a:noFill/>
            </p:spPr>
            <p:txBody>
              <a:bodyPr wrap="square" rtlCol="0">
                <a:spAutoFit/>
              </a:bodyPr>
              <a:lstStyle/>
              <a:p>
                <a:pPr defTabSz="342900"/>
                <a:r>
                  <a:rPr lang="en-US" sz="1350" b="1" dirty="0">
                    <a:solidFill>
                      <a:prstClr val="black"/>
                    </a:solidFill>
                    <a:latin typeface="Calibri" panose="020F0502020204030204"/>
                  </a:rPr>
                  <a:t>t = 0 ns</a:t>
                </a:r>
              </a:p>
            </p:txBody>
          </p:sp>
          <p:sp>
            <p:nvSpPr>
              <p:cNvPr id="28" name="TextBox 27">
                <a:extLst>
                  <a:ext uri="{FF2B5EF4-FFF2-40B4-BE49-F238E27FC236}">
                    <a16:creationId xmlns:a16="http://schemas.microsoft.com/office/drawing/2014/main" id="{28ED489D-9C0C-40BD-A745-9B70908090A2}"/>
                  </a:ext>
                </a:extLst>
              </p:cNvPr>
              <p:cNvSpPr txBox="1"/>
              <p:nvPr/>
            </p:nvSpPr>
            <p:spPr>
              <a:xfrm>
                <a:off x="3413582" y="3518892"/>
                <a:ext cx="1450295" cy="571263"/>
              </a:xfrm>
              <a:prstGeom prst="rect">
                <a:avLst/>
              </a:prstGeom>
              <a:noFill/>
            </p:spPr>
            <p:txBody>
              <a:bodyPr wrap="square" rtlCol="0">
                <a:spAutoFit/>
              </a:bodyPr>
              <a:lstStyle/>
              <a:p>
                <a:pPr defTabSz="342900"/>
                <a:r>
                  <a:rPr lang="en-US" sz="1350" b="1" dirty="0">
                    <a:solidFill>
                      <a:prstClr val="black"/>
                    </a:solidFill>
                    <a:latin typeface="Calibri" panose="020F0502020204030204"/>
                  </a:rPr>
                  <a:t>t = 4 ns</a:t>
                </a:r>
              </a:p>
            </p:txBody>
          </p:sp>
        </p:grpSp>
        <p:pic>
          <p:nvPicPr>
            <p:cNvPr id="21" name="Picture 20">
              <a:extLst>
                <a:ext uri="{FF2B5EF4-FFF2-40B4-BE49-F238E27FC236}">
                  <a16:creationId xmlns:a16="http://schemas.microsoft.com/office/drawing/2014/main" id="{543A40F8-EA35-450B-AA38-CBDBE39E04A8}"/>
                </a:ext>
              </a:extLst>
            </p:cNvPr>
            <p:cNvPicPr>
              <a:picLocks noChangeAspect="1"/>
            </p:cNvPicPr>
            <p:nvPr/>
          </p:nvPicPr>
          <p:blipFill rotWithShape="1">
            <a:blip r:embed="rId6"/>
            <a:srcRect l="5447" r="5447"/>
            <a:stretch/>
          </p:blipFill>
          <p:spPr>
            <a:xfrm>
              <a:off x="6752224" y="1454614"/>
              <a:ext cx="4808220" cy="3068916"/>
            </a:xfrm>
            <a:prstGeom prst="rect">
              <a:avLst/>
            </a:prstGeom>
          </p:spPr>
        </p:pic>
        <p:sp>
          <p:nvSpPr>
            <p:cNvPr id="18" name="Rectangle 17">
              <a:extLst>
                <a:ext uri="{FF2B5EF4-FFF2-40B4-BE49-F238E27FC236}">
                  <a16:creationId xmlns:a16="http://schemas.microsoft.com/office/drawing/2014/main" id="{B6A212B1-04D8-4B63-A3E0-7A9D03D75E3E}"/>
                </a:ext>
              </a:extLst>
            </p:cNvPr>
            <p:cNvSpPr/>
            <p:nvPr/>
          </p:nvSpPr>
          <p:spPr>
            <a:xfrm>
              <a:off x="4004100" y="3091995"/>
              <a:ext cx="1028975" cy="7205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sp>
          <p:nvSpPr>
            <p:cNvPr id="20" name="Rectangle 19">
              <a:extLst>
                <a:ext uri="{FF2B5EF4-FFF2-40B4-BE49-F238E27FC236}">
                  <a16:creationId xmlns:a16="http://schemas.microsoft.com/office/drawing/2014/main" id="{F528874D-8BDB-4894-91C3-2D3BC53DA8B5}"/>
                </a:ext>
              </a:extLst>
            </p:cNvPr>
            <p:cNvSpPr/>
            <p:nvPr/>
          </p:nvSpPr>
          <p:spPr>
            <a:xfrm>
              <a:off x="6556748" y="4181965"/>
              <a:ext cx="390952" cy="5764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grpSp>
      <p:sp>
        <p:nvSpPr>
          <p:cNvPr id="29" name="Title 1">
            <a:extLst>
              <a:ext uri="{FF2B5EF4-FFF2-40B4-BE49-F238E27FC236}">
                <a16:creationId xmlns:a16="http://schemas.microsoft.com/office/drawing/2014/main" id="{927142E9-D276-4A0C-8E68-DED3C9E118AF}"/>
              </a:ext>
            </a:extLst>
          </p:cNvPr>
          <p:cNvSpPr txBox="1">
            <a:spLocks/>
          </p:cNvSpPr>
          <p:nvPr/>
        </p:nvSpPr>
        <p:spPr>
          <a:xfrm>
            <a:off x="0" y="-8335"/>
            <a:ext cx="6586538" cy="38338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r>
              <a:rPr lang="en-US" sz="1800" b="1" u="sng" dirty="0">
                <a:solidFill>
                  <a:prstClr val="black"/>
                </a:solidFill>
                <a:latin typeface="Calibri Light" panose="020F0302020204030204"/>
              </a:rPr>
              <a:t>Main comparison feature is the W-CH interface</a:t>
            </a:r>
          </a:p>
        </p:txBody>
      </p:sp>
      <p:sp>
        <p:nvSpPr>
          <p:cNvPr id="30" name="Slide Number Placeholder 3">
            <a:extLst>
              <a:ext uri="{FF2B5EF4-FFF2-40B4-BE49-F238E27FC236}">
                <a16:creationId xmlns:a16="http://schemas.microsoft.com/office/drawing/2014/main" id="{84257ED3-482F-4E0D-A31F-ACCF7D97747B}"/>
              </a:ext>
            </a:extLst>
          </p:cNvPr>
          <p:cNvSpPr txBox="1">
            <a:spLocks/>
          </p:cNvSpPr>
          <p:nvPr/>
        </p:nvSpPr>
        <p:spPr>
          <a:xfrm>
            <a:off x="6553200" y="4767264"/>
            <a:ext cx="21336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342900"/>
            <a:fld id="{017B6292-FE13-5D44-A34A-DDD06CF37AC5}" type="slidenum">
              <a:rPr lang="en-US" sz="1200">
                <a:solidFill>
                  <a:prstClr val="white"/>
                </a:solidFill>
                <a:latin typeface="Calibri" panose="020F0502020204030204"/>
              </a:rPr>
              <a:pPr algn="r" defTabSz="342900"/>
              <a:t>8</a:t>
            </a:fld>
            <a:endParaRPr lang="en-US" sz="1200" dirty="0">
              <a:solidFill>
                <a:prstClr val="white"/>
              </a:solidFill>
              <a:latin typeface="Calibri" panose="020F0502020204030204"/>
            </a:endParaRPr>
          </a:p>
        </p:txBody>
      </p:sp>
      <p:sp>
        <p:nvSpPr>
          <p:cNvPr id="9" name="TextBox 8">
            <a:extLst>
              <a:ext uri="{FF2B5EF4-FFF2-40B4-BE49-F238E27FC236}">
                <a16:creationId xmlns:a16="http://schemas.microsoft.com/office/drawing/2014/main" id="{F9852577-26FE-49EF-9F01-8960200C2192}"/>
              </a:ext>
            </a:extLst>
          </p:cNvPr>
          <p:cNvSpPr txBox="1"/>
          <p:nvPr/>
        </p:nvSpPr>
        <p:spPr>
          <a:xfrm>
            <a:off x="5137472" y="3819985"/>
            <a:ext cx="3606165" cy="586956"/>
          </a:xfrm>
          <a:prstGeom prst="rect">
            <a:avLst/>
          </a:prstGeom>
          <a:noFill/>
        </p:spPr>
        <p:txBody>
          <a:bodyPr wrap="square" rtlCol="0">
            <a:spAutoFit/>
          </a:bodyPr>
          <a:lstStyle/>
          <a:p>
            <a:r>
              <a:rPr lang="en-US" dirty="0"/>
              <a:t>We are working on simulating the system in both FLASH and HYDRA</a:t>
            </a:r>
          </a:p>
        </p:txBody>
      </p:sp>
    </p:spTree>
    <p:extLst>
      <p:ext uri="{BB962C8B-B14F-4D97-AF65-F5344CB8AC3E}">
        <p14:creationId xmlns:p14="http://schemas.microsoft.com/office/powerpoint/2010/main" val="3181549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80B8D998-4E26-416D-A511-6C769B2691D8}"/>
              </a:ext>
            </a:extLst>
          </p:cNvPr>
          <p:cNvSpPr txBox="1"/>
          <p:nvPr/>
        </p:nvSpPr>
        <p:spPr>
          <a:xfrm>
            <a:off x="260299" y="744994"/>
            <a:ext cx="4616501" cy="3046988"/>
          </a:xfrm>
          <a:prstGeom prst="rect">
            <a:avLst/>
          </a:prstGeom>
          <a:noFill/>
        </p:spPr>
        <p:txBody>
          <a:bodyPr wrap="square" rtlCol="0">
            <a:spAutoFit/>
          </a:bodyPr>
          <a:lstStyle/>
          <a:p>
            <a:pPr marL="214313" indent="-214313" defTabSz="342900">
              <a:buFont typeface="Arial" panose="020B0604020202020204" pitchFamily="34" charset="0"/>
              <a:buChar char="•"/>
            </a:pPr>
            <a:r>
              <a:rPr lang="en-US" sz="1600" dirty="0">
                <a:solidFill>
                  <a:prstClr val="black"/>
                </a:solidFill>
                <a:latin typeface="Calibri" panose="020F0502020204030204"/>
              </a:rPr>
              <a:t>The NIF Campaign has two scheduled shots in June 2022 via the Discovery Science Program</a:t>
            </a:r>
          </a:p>
          <a:p>
            <a:pPr marL="622493" lvl="1" indent="-214313" defTabSz="342900">
              <a:buFont typeface="Arial" panose="020B0604020202020204" pitchFamily="34" charset="0"/>
              <a:buChar char="•"/>
            </a:pPr>
            <a:r>
              <a:rPr lang="en-US" sz="1600" dirty="0">
                <a:solidFill>
                  <a:prstClr val="black"/>
                </a:solidFill>
                <a:latin typeface="Calibri" panose="020F0502020204030204"/>
              </a:rPr>
              <a:t>First target is a warm plastic-coated W wire</a:t>
            </a:r>
          </a:p>
          <a:p>
            <a:pPr marL="1030672" lvl="2" indent="-214313" defTabSz="342900">
              <a:buFont typeface="Arial" panose="020B0604020202020204" pitchFamily="34" charset="0"/>
              <a:buChar char="•"/>
            </a:pPr>
            <a:r>
              <a:rPr lang="en-US" sz="1600" dirty="0">
                <a:solidFill>
                  <a:prstClr val="black"/>
                </a:solidFill>
                <a:latin typeface="Calibri" panose="020F0502020204030204"/>
              </a:rPr>
              <a:t>Plastic is thicker than OMEGA target to account for different drive conditions (~600μm vs ~130μm)</a:t>
            </a:r>
          </a:p>
          <a:p>
            <a:pPr marL="622493" lvl="1" indent="-214313" defTabSz="342900">
              <a:buFont typeface="Arial" panose="020B0604020202020204" pitchFamily="34" charset="0"/>
              <a:buChar char="•"/>
            </a:pPr>
            <a:r>
              <a:rPr lang="en-US" sz="1600" dirty="0">
                <a:solidFill>
                  <a:prstClr val="black"/>
                </a:solidFill>
                <a:latin typeface="Calibri" panose="020F0502020204030204"/>
              </a:rPr>
              <a:t>Second target is a liquid D2 – plastic system</a:t>
            </a:r>
          </a:p>
          <a:p>
            <a:pPr marL="1030672" lvl="2" indent="-214313" defTabSz="342900">
              <a:buFont typeface="Arial" panose="020B0604020202020204" pitchFamily="34" charset="0"/>
              <a:buChar char="•"/>
            </a:pPr>
            <a:r>
              <a:rPr lang="en-US" sz="1600" dirty="0">
                <a:solidFill>
                  <a:prstClr val="black"/>
                </a:solidFill>
                <a:latin typeface="Calibri" panose="020F0502020204030204"/>
              </a:rPr>
              <a:t>The physics package is a 3D printed plastic cylinder with an interior channel</a:t>
            </a:r>
          </a:p>
          <a:p>
            <a:pPr marL="1030672" lvl="2" indent="-214313" defTabSz="342900">
              <a:buFont typeface="Arial" panose="020B0604020202020204" pitchFamily="34" charset="0"/>
              <a:buChar char="•"/>
            </a:pPr>
            <a:r>
              <a:rPr lang="en-US" sz="1600" dirty="0">
                <a:solidFill>
                  <a:prstClr val="black"/>
                </a:solidFill>
                <a:latin typeface="Calibri" panose="020F0502020204030204"/>
              </a:rPr>
              <a:t>Materials chosen for relevance to ICF efforts</a:t>
            </a:r>
          </a:p>
          <a:p>
            <a:pPr marL="214313" indent="-214313" defTabSz="342900">
              <a:buFont typeface="Arial" panose="020B0604020202020204" pitchFamily="34" charset="0"/>
              <a:buChar char="•"/>
            </a:pPr>
            <a:endParaRPr lang="en-US" sz="1600" dirty="0">
              <a:solidFill>
                <a:prstClr val="black"/>
              </a:solidFill>
              <a:latin typeface="Calibri" panose="020F0502020204030204"/>
            </a:endParaRPr>
          </a:p>
        </p:txBody>
      </p:sp>
      <p:sp>
        <p:nvSpPr>
          <p:cNvPr id="19" name="Slide Number Placeholder 3">
            <a:extLst>
              <a:ext uri="{FF2B5EF4-FFF2-40B4-BE49-F238E27FC236}">
                <a16:creationId xmlns:a16="http://schemas.microsoft.com/office/drawing/2014/main" id="{BE8B488A-C1DF-4FD3-9D4F-4616A5093DC9}"/>
              </a:ext>
            </a:extLst>
          </p:cNvPr>
          <p:cNvSpPr txBox="1">
            <a:spLocks/>
          </p:cNvSpPr>
          <p:nvPr/>
        </p:nvSpPr>
        <p:spPr>
          <a:xfrm>
            <a:off x="6553200" y="4767264"/>
            <a:ext cx="21336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342900"/>
            <a:fld id="{017B6292-FE13-5D44-A34A-DDD06CF37AC5}" type="slidenum">
              <a:rPr lang="en-US" sz="1200">
                <a:solidFill>
                  <a:prstClr val="white"/>
                </a:solidFill>
                <a:latin typeface="Calibri" panose="020F0502020204030204"/>
              </a:rPr>
              <a:pPr algn="r" defTabSz="342900"/>
              <a:t>9</a:t>
            </a:fld>
            <a:endParaRPr lang="en-US" sz="1200" dirty="0">
              <a:solidFill>
                <a:prstClr val="white"/>
              </a:solidFill>
              <a:latin typeface="Calibri" panose="020F0502020204030204"/>
            </a:endParaRPr>
          </a:p>
        </p:txBody>
      </p:sp>
      <p:sp>
        <p:nvSpPr>
          <p:cNvPr id="24" name="Title 1">
            <a:extLst>
              <a:ext uri="{FF2B5EF4-FFF2-40B4-BE49-F238E27FC236}">
                <a16:creationId xmlns:a16="http://schemas.microsoft.com/office/drawing/2014/main" id="{DC43908B-05A3-438F-9BE1-7B3B121CD7CE}"/>
              </a:ext>
            </a:extLst>
          </p:cNvPr>
          <p:cNvSpPr txBox="1">
            <a:spLocks/>
          </p:cNvSpPr>
          <p:nvPr/>
        </p:nvSpPr>
        <p:spPr>
          <a:xfrm>
            <a:off x="0" y="-8335"/>
            <a:ext cx="9144000" cy="38338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r>
              <a:rPr lang="en-US" sz="1800" b="1" u="sng" dirty="0">
                <a:solidFill>
                  <a:prstClr val="black"/>
                </a:solidFill>
                <a:latin typeface="Calibri Light" panose="020F0302020204030204"/>
              </a:rPr>
              <a:t>Campaign at NIF to better investigate transport properties in ICF-relevant materials</a:t>
            </a:r>
          </a:p>
        </p:txBody>
      </p:sp>
      <p:graphicFrame>
        <p:nvGraphicFramePr>
          <p:cNvPr id="3" name="Table 3">
            <a:extLst>
              <a:ext uri="{FF2B5EF4-FFF2-40B4-BE49-F238E27FC236}">
                <a16:creationId xmlns:a16="http://schemas.microsoft.com/office/drawing/2014/main" id="{3E91B905-28FA-4689-B497-337649FA9F13}"/>
              </a:ext>
            </a:extLst>
          </p:cNvPr>
          <p:cNvGraphicFramePr>
            <a:graphicFrameLocks noGrp="1"/>
          </p:cNvGraphicFramePr>
          <p:nvPr>
            <p:extLst>
              <p:ext uri="{D42A27DB-BD31-4B8C-83A1-F6EECF244321}">
                <p14:modId xmlns:p14="http://schemas.microsoft.com/office/powerpoint/2010/main" val="4221275376"/>
              </p:ext>
            </p:extLst>
          </p:nvPr>
        </p:nvGraphicFramePr>
        <p:xfrm>
          <a:off x="4953000" y="584874"/>
          <a:ext cx="4114800" cy="3972560"/>
        </p:xfrm>
        <a:graphic>
          <a:graphicData uri="http://schemas.openxmlformats.org/drawingml/2006/table">
            <a:tbl>
              <a:tblPr firstRow="1" bandRow="1">
                <a:tableStyleId>{5C22544A-7EE6-4342-B048-85BDC9FD1C3A}</a:tableStyleId>
              </a:tblPr>
              <a:tblGrid>
                <a:gridCol w="1069848">
                  <a:extLst>
                    <a:ext uri="{9D8B030D-6E8A-4147-A177-3AD203B41FA5}">
                      <a16:colId xmlns:a16="http://schemas.microsoft.com/office/drawing/2014/main" val="2265663188"/>
                    </a:ext>
                  </a:extLst>
                </a:gridCol>
                <a:gridCol w="1597152">
                  <a:extLst>
                    <a:ext uri="{9D8B030D-6E8A-4147-A177-3AD203B41FA5}">
                      <a16:colId xmlns:a16="http://schemas.microsoft.com/office/drawing/2014/main" val="3588113151"/>
                    </a:ext>
                  </a:extLst>
                </a:gridCol>
                <a:gridCol w="1447800">
                  <a:extLst>
                    <a:ext uri="{9D8B030D-6E8A-4147-A177-3AD203B41FA5}">
                      <a16:colId xmlns:a16="http://schemas.microsoft.com/office/drawing/2014/main" val="1642213632"/>
                    </a:ext>
                  </a:extLst>
                </a:gridCol>
              </a:tblGrid>
              <a:tr h="370840">
                <a:tc>
                  <a:txBody>
                    <a:bodyPr/>
                    <a:lstStyle/>
                    <a:p>
                      <a:r>
                        <a:rPr lang="en-US" dirty="0"/>
                        <a:t>Parameter</a:t>
                      </a:r>
                    </a:p>
                  </a:txBody>
                  <a:tcPr/>
                </a:tc>
                <a:tc>
                  <a:txBody>
                    <a:bodyPr/>
                    <a:lstStyle/>
                    <a:p>
                      <a:r>
                        <a:rPr lang="en-US" dirty="0"/>
                        <a:t>NIF Campaign</a:t>
                      </a:r>
                    </a:p>
                  </a:txBody>
                  <a:tcPr/>
                </a:tc>
                <a:tc>
                  <a:txBody>
                    <a:bodyPr/>
                    <a:lstStyle/>
                    <a:p>
                      <a:r>
                        <a:rPr lang="en-US" dirty="0"/>
                        <a:t>OMEGA Day 3</a:t>
                      </a:r>
                    </a:p>
                  </a:txBody>
                  <a:tcPr/>
                </a:tc>
                <a:extLst>
                  <a:ext uri="{0D108BD9-81ED-4DB2-BD59-A6C34878D82A}">
                    <a16:rowId xmlns:a16="http://schemas.microsoft.com/office/drawing/2014/main" val="1284167277"/>
                  </a:ext>
                </a:extLst>
              </a:tr>
              <a:tr h="370840">
                <a:tc>
                  <a:txBody>
                    <a:bodyPr/>
                    <a:lstStyle/>
                    <a:p>
                      <a:r>
                        <a:rPr lang="en-US" dirty="0"/>
                        <a:t>Date</a:t>
                      </a:r>
                    </a:p>
                  </a:txBody>
                  <a:tcPr/>
                </a:tc>
                <a:tc>
                  <a:txBody>
                    <a:bodyPr/>
                    <a:lstStyle/>
                    <a:p>
                      <a:r>
                        <a:rPr lang="en-US" dirty="0"/>
                        <a:t>June 2022</a:t>
                      </a:r>
                    </a:p>
                  </a:txBody>
                  <a:tcPr/>
                </a:tc>
                <a:tc>
                  <a:txBody>
                    <a:bodyPr/>
                    <a:lstStyle/>
                    <a:p>
                      <a:r>
                        <a:rPr lang="en-US" dirty="0"/>
                        <a:t>March 2021</a:t>
                      </a:r>
                    </a:p>
                  </a:txBody>
                  <a:tcPr/>
                </a:tc>
                <a:extLst>
                  <a:ext uri="{0D108BD9-81ED-4DB2-BD59-A6C34878D82A}">
                    <a16:rowId xmlns:a16="http://schemas.microsoft.com/office/drawing/2014/main" val="1274033627"/>
                  </a:ext>
                </a:extLst>
              </a:tr>
              <a:tr h="370840">
                <a:tc>
                  <a:txBody>
                    <a:bodyPr/>
                    <a:lstStyle/>
                    <a:p>
                      <a:r>
                        <a:rPr lang="en-US" dirty="0"/>
                        <a:t># Shots</a:t>
                      </a:r>
                    </a:p>
                  </a:txBody>
                  <a:tcPr/>
                </a:tc>
                <a:tc>
                  <a:txBody>
                    <a:bodyPr/>
                    <a:lstStyle/>
                    <a:p>
                      <a:r>
                        <a:rPr lang="en-US" dirty="0"/>
                        <a:t>2</a:t>
                      </a:r>
                    </a:p>
                  </a:txBody>
                  <a:tcPr/>
                </a:tc>
                <a:tc>
                  <a:txBody>
                    <a:bodyPr/>
                    <a:lstStyle/>
                    <a:p>
                      <a:r>
                        <a:rPr lang="en-US" dirty="0"/>
                        <a:t>9</a:t>
                      </a:r>
                    </a:p>
                  </a:txBody>
                  <a:tcPr/>
                </a:tc>
                <a:extLst>
                  <a:ext uri="{0D108BD9-81ED-4DB2-BD59-A6C34878D82A}">
                    <a16:rowId xmlns:a16="http://schemas.microsoft.com/office/drawing/2014/main" val="996338600"/>
                  </a:ext>
                </a:extLst>
              </a:tr>
              <a:tr h="370840">
                <a:tc>
                  <a:txBody>
                    <a:bodyPr/>
                    <a:lstStyle/>
                    <a:p>
                      <a:r>
                        <a:rPr lang="en-US" dirty="0"/>
                        <a:t>Target Type</a:t>
                      </a:r>
                    </a:p>
                  </a:txBody>
                  <a:tcPr/>
                </a:tc>
                <a:tc>
                  <a:txBody>
                    <a:bodyPr/>
                    <a:lstStyle/>
                    <a:p>
                      <a:r>
                        <a:rPr lang="en-US" dirty="0"/>
                        <a:t>W inside CH;</a:t>
                      </a:r>
                    </a:p>
                    <a:p>
                      <a:r>
                        <a:rPr lang="en-US" dirty="0"/>
                        <a:t>D2 inside 2PP</a:t>
                      </a:r>
                    </a:p>
                  </a:txBody>
                  <a:tcPr/>
                </a:tc>
                <a:tc>
                  <a:txBody>
                    <a:bodyPr/>
                    <a:lstStyle/>
                    <a:p>
                      <a:r>
                        <a:rPr lang="en-US" dirty="0"/>
                        <a:t>W inside C8H4F4</a:t>
                      </a:r>
                    </a:p>
                  </a:txBody>
                  <a:tcPr/>
                </a:tc>
                <a:extLst>
                  <a:ext uri="{0D108BD9-81ED-4DB2-BD59-A6C34878D82A}">
                    <a16:rowId xmlns:a16="http://schemas.microsoft.com/office/drawing/2014/main" val="3836619265"/>
                  </a:ext>
                </a:extLst>
              </a:tr>
              <a:tr h="370840">
                <a:tc>
                  <a:txBody>
                    <a:bodyPr/>
                    <a:lstStyle/>
                    <a:p>
                      <a:r>
                        <a:rPr lang="en-US" dirty="0"/>
                        <a:t>Expected Behavior</a:t>
                      </a:r>
                    </a:p>
                  </a:txBody>
                  <a:tcPr/>
                </a:tc>
                <a:tc>
                  <a:txBody>
                    <a:bodyPr/>
                    <a:lstStyle/>
                    <a:p>
                      <a:r>
                        <a:rPr lang="en-US" dirty="0"/>
                        <a:t>Expansion for W;</a:t>
                      </a:r>
                    </a:p>
                    <a:p>
                      <a:r>
                        <a:rPr lang="en-US" dirty="0"/>
                        <a:t>Compression for D2</a:t>
                      </a:r>
                    </a:p>
                  </a:txBody>
                  <a:tcPr/>
                </a:tc>
                <a:tc>
                  <a:txBody>
                    <a:bodyPr/>
                    <a:lstStyle/>
                    <a:p>
                      <a:r>
                        <a:rPr lang="en-US" dirty="0"/>
                        <a:t>Expansion</a:t>
                      </a:r>
                    </a:p>
                  </a:txBody>
                  <a:tcPr/>
                </a:tc>
                <a:extLst>
                  <a:ext uri="{0D108BD9-81ED-4DB2-BD59-A6C34878D82A}">
                    <a16:rowId xmlns:a16="http://schemas.microsoft.com/office/drawing/2014/main" val="3936608886"/>
                  </a:ext>
                </a:extLst>
              </a:tr>
              <a:tr h="370840">
                <a:tc>
                  <a:txBody>
                    <a:bodyPr/>
                    <a:lstStyle/>
                    <a:p>
                      <a:r>
                        <a:rPr lang="en-US" dirty="0"/>
                        <a:t>Backlighter</a:t>
                      </a:r>
                    </a:p>
                  </a:txBody>
                  <a:tcPr/>
                </a:tc>
                <a:tc>
                  <a:txBody>
                    <a:bodyPr/>
                    <a:lstStyle/>
                    <a:p>
                      <a:r>
                        <a:rPr lang="en-US" dirty="0"/>
                        <a:t>Cu He-</a:t>
                      </a:r>
                      <a:r>
                        <a:rPr lang="el-GR" dirty="0"/>
                        <a:t>α</a:t>
                      </a:r>
                      <a:r>
                        <a:rPr lang="en-US" dirty="0"/>
                        <a:t> 8.3 keV</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V He-</a:t>
                      </a:r>
                      <a:r>
                        <a:rPr lang="el-GR" dirty="0"/>
                        <a:t>α</a:t>
                      </a:r>
                      <a:r>
                        <a:rPr lang="en-US" dirty="0"/>
                        <a:t> 5.2 keV</a:t>
                      </a:r>
                    </a:p>
                  </a:txBody>
                  <a:tcPr/>
                </a:tc>
                <a:extLst>
                  <a:ext uri="{0D108BD9-81ED-4DB2-BD59-A6C34878D82A}">
                    <a16:rowId xmlns:a16="http://schemas.microsoft.com/office/drawing/2014/main" val="909068608"/>
                  </a:ext>
                </a:extLst>
              </a:tr>
              <a:tr h="370840">
                <a:tc>
                  <a:txBody>
                    <a:bodyPr/>
                    <a:lstStyle/>
                    <a:p>
                      <a:r>
                        <a:rPr lang="en-US" dirty="0"/>
                        <a:t>Drive</a:t>
                      </a:r>
                    </a:p>
                  </a:txBody>
                  <a:tcPr/>
                </a:tc>
                <a:tc>
                  <a:txBody>
                    <a:bodyPr/>
                    <a:lstStyle/>
                    <a:p>
                      <a:r>
                        <a:rPr lang="en-US" dirty="0"/>
                        <a:t>Ti K-shell 4.5 keV</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Cu He-</a:t>
                      </a:r>
                      <a:r>
                        <a:rPr lang="el-GR" dirty="0"/>
                        <a:t>α</a:t>
                      </a:r>
                      <a:r>
                        <a:rPr lang="en-US" dirty="0"/>
                        <a:t> 8.3 keV</a:t>
                      </a:r>
                    </a:p>
                  </a:txBody>
                  <a:tcPr/>
                </a:tc>
                <a:extLst>
                  <a:ext uri="{0D108BD9-81ED-4DB2-BD59-A6C34878D82A}">
                    <a16:rowId xmlns:a16="http://schemas.microsoft.com/office/drawing/2014/main" val="4197470144"/>
                  </a:ext>
                </a:extLst>
              </a:tr>
              <a:tr h="370840">
                <a:tc>
                  <a:txBody>
                    <a:bodyPr/>
                    <a:lstStyle/>
                    <a:p>
                      <a:r>
                        <a:rPr lang="en-US" dirty="0"/>
                        <a:t>Slit</a:t>
                      </a:r>
                    </a:p>
                  </a:txBody>
                  <a:tcPr/>
                </a:tc>
                <a:tc>
                  <a:txBody>
                    <a:bodyPr/>
                    <a:lstStyle/>
                    <a:p>
                      <a:r>
                        <a:rPr lang="en-US" dirty="0"/>
                        <a:t>1 </a:t>
                      </a:r>
                      <a:r>
                        <a:rPr lang="en-US" sz="1400" dirty="0">
                          <a:solidFill>
                            <a:prstClr val="black"/>
                          </a:solidFill>
                          <a:latin typeface="+mn-lt"/>
                        </a:rPr>
                        <a:t>μm x 30 μm</a:t>
                      </a:r>
                      <a:endParaRPr lang="en-US" dirty="0"/>
                    </a:p>
                  </a:txBody>
                  <a:tcPr/>
                </a:tc>
                <a:tc>
                  <a:txBody>
                    <a:bodyPr/>
                    <a:lstStyle/>
                    <a:p>
                      <a:r>
                        <a:rPr lang="en-US" dirty="0"/>
                        <a:t>1 </a:t>
                      </a:r>
                      <a:r>
                        <a:rPr lang="en-US" sz="1400" dirty="0">
                          <a:solidFill>
                            <a:prstClr val="black"/>
                          </a:solidFill>
                          <a:latin typeface="+mn-lt"/>
                        </a:rPr>
                        <a:t>μm x 30 μm</a:t>
                      </a:r>
                      <a:endParaRPr lang="en-US" dirty="0"/>
                    </a:p>
                  </a:txBody>
                  <a:tcPr/>
                </a:tc>
                <a:extLst>
                  <a:ext uri="{0D108BD9-81ED-4DB2-BD59-A6C34878D82A}">
                    <a16:rowId xmlns:a16="http://schemas.microsoft.com/office/drawing/2014/main" val="1962012782"/>
                  </a:ext>
                </a:extLst>
              </a:tr>
              <a:tr h="370840">
                <a:tc>
                  <a:txBody>
                    <a:bodyPr/>
                    <a:lstStyle/>
                    <a:p>
                      <a:r>
                        <a:rPr lang="en-US" dirty="0"/>
                        <a:t>Mag.</a:t>
                      </a:r>
                    </a:p>
                  </a:txBody>
                  <a:tcPr/>
                </a:tc>
                <a:tc>
                  <a:txBody>
                    <a:bodyPr/>
                    <a:lstStyle/>
                    <a:p>
                      <a:r>
                        <a:rPr lang="en-US" dirty="0"/>
                        <a:t>66.7x </a:t>
                      </a:r>
                    </a:p>
                  </a:txBody>
                  <a:tcPr/>
                </a:tc>
                <a:tc>
                  <a:txBody>
                    <a:bodyPr/>
                    <a:lstStyle/>
                    <a:p>
                      <a:r>
                        <a:rPr lang="en-US" dirty="0"/>
                        <a:t>76.9x</a:t>
                      </a:r>
                    </a:p>
                  </a:txBody>
                  <a:tcPr/>
                </a:tc>
                <a:extLst>
                  <a:ext uri="{0D108BD9-81ED-4DB2-BD59-A6C34878D82A}">
                    <a16:rowId xmlns:a16="http://schemas.microsoft.com/office/drawing/2014/main" val="1440581659"/>
                  </a:ext>
                </a:extLst>
              </a:tr>
              <a:tr h="370840">
                <a:tc>
                  <a:txBody>
                    <a:bodyPr/>
                    <a:lstStyle/>
                    <a:p>
                      <a:r>
                        <a:rPr lang="en-US" dirty="0"/>
                        <a:t>FoV</a:t>
                      </a:r>
                    </a:p>
                  </a:txBody>
                  <a:tcPr/>
                </a:tc>
                <a:tc>
                  <a:txBody>
                    <a:bodyPr/>
                    <a:lstStyle/>
                    <a:p>
                      <a:r>
                        <a:rPr lang="en-US" dirty="0"/>
                        <a:t>~510 </a:t>
                      </a:r>
                      <a:r>
                        <a:rPr lang="en-US" sz="1400" dirty="0">
                          <a:solidFill>
                            <a:prstClr val="black"/>
                          </a:solidFill>
                          <a:latin typeface="+mn-lt"/>
                        </a:rPr>
                        <a:t>μm</a:t>
                      </a:r>
                      <a:endParaRPr lang="en-US" dirty="0"/>
                    </a:p>
                  </a:txBody>
                  <a:tcPr/>
                </a:tc>
                <a:tc>
                  <a:txBody>
                    <a:bodyPr/>
                    <a:lstStyle/>
                    <a:p>
                      <a:r>
                        <a:rPr lang="en-US" dirty="0"/>
                        <a:t>~440 </a:t>
                      </a:r>
                      <a:r>
                        <a:rPr lang="en-US" sz="1400" dirty="0">
                          <a:solidFill>
                            <a:prstClr val="black"/>
                          </a:solidFill>
                          <a:latin typeface="+mn-lt"/>
                        </a:rPr>
                        <a:t>μm</a:t>
                      </a:r>
                      <a:endParaRPr lang="en-US" dirty="0"/>
                    </a:p>
                  </a:txBody>
                  <a:tcPr/>
                </a:tc>
                <a:extLst>
                  <a:ext uri="{0D108BD9-81ED-4DB2-BD59-A6C34878D82A}">
                    <a16:rowId xmlns:a16="http://schemas.microsoft.com/office/drawing/2014/main" val="2617170940"/>
                  </a:ext>
                </a:extLst>
              </a:tr>
            </a:tbl>
          </a:graphicData>
        </a:graphic>
      </p:graphicFrame>
    </p:spTree>
    <p:extLst>
      <p:ext uri="{BB962C8B-B14F-4D97-AF65-F5344CB8AC3E}">
        <p14:creationId xmlns:p14="http://schemas.microsoft.com/office/powerpoint/2010/main" val="2074284658"/>
      </p:ext>
    </p:extLst>
  </p:cSld>
  <p:clrMapOvr>
    <a:masterClrMapping/>
  </p:clrMapOvr>
  <mc:AlternateContent xmlns:mc="http://schemas.openxmlformats.org/markup-compatibility/2006" xmlns:p14="http://schemas.microsoft.com/office/powerpoint/2010/main">
    <mc:Choice Requires="p14">
      <p:transition spd="slow" p14:dur="2000" advTm="98470"/>
    </mc:Choice>
    <mc:Fallback xmlns="">
      <p:transition spd="slow" advTm="98470"/>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015_PPT_UNC_DS_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bwMode="auto">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accent1">
              <a:lumMod val="75000"/>
            </a:schemeClr>
          </a:solidFill>
          <a:headEnd/>
          <a:tailEnd/>
        </a:ln>
      </a:spPr>
      <a:bodyPr rtlCol="0" anchor="b">
        <a:prstTxWarp prst="textNoShape">
          <a:avLst/>
        </a:prstTxWarp>
      </a:bodyPr>
      <a:lstStyle>
        <a:defPPr algn="ctr">
          <a:spcBef>
            <a:spcPct val="0"/>
          </a:spcBef>
          <a:defRPr sz="1600" dirty="0">
            <a:solidFill>
              <a:srgbClr val="000000"/>
            </a:solidFill>
          </a:defRPr>
        </a:defPPr>
      </a:lstStyle>
      <a:style>
        <a:lnRef idx="1">
          <a:schemeClr val="accent1"/>
        </a:lnRef>
        <a:fillRef idx="2">
          <a:schemeClr val="accent1"/>
        </a:fillRef>
        <a:effectRef idx="1">
          <a:schemeClr val="accent1"/>
        </a:effectRef>
        <a:fontRef idx="minor">
          <a:schemeClr val="dk1"/>
        </a:fontRef>
      </a:style>
    </a:spDef>
    <a:lnDef>
      <a:spPr>
        <a:ln w="28575" cmpd="sng">
          <a:solidFill>
            <a:schemeClr val="accent1">
              <a:lumMod val="7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est" id="{152BC115-FB7C-0348-9918-79AFD223B50E}" vid="{FFB4DA9F-EA1F-FA45-9473-5F48F67EB2E8}"/>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ppt_2.0_16x9</Template>
  <TotalTime>539</TotalTime>
  <Words>1782</Words>
  <Application>Microsoft Office PowerPoint</Application>
  <PresentationFormat>On-screen Show (16:9)</PresentationFormat>
  <Paragraphs>181</Paragraphs>
  <Slides>11</Slides>
  <Notes>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11</vt:i4>
      </vt:variant>
    </vt:vector>
  </HeadingPairs>
  <TitlesOfParts>
    <vt:vector size="21" baseType="lpstr">
      <vt:lpstr>Arial</vt:lpstr>
      <vt:lpstr>Calibri</vt:lpstr>
      <vt:lpstr>Calibri Light</vt:lpstr>
      <vt:lpstr>Cambria Math</vt:lpstr>
      <vt:lpstr>Lucida Grande</vt:lpstr>
      <vt:lpstr>Times</vt:lpstr>
      <vt:lpstr>Wingdings</vt:lpstr>
      <vt:lpstr>Wingdings 2</vt:lpstr>
      <vt:lpstr>2015_PPT_UNC_DS_V2</vt:lpstr>
      <vt:lpstr>Office Theme</vt:lpstr>
      <vt:lpstr>Transport Property Experiments at OMEGA and NIF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 1 — Main Title [54 pt Calibri Bold] 2 Columns flanking finding. Columns can use existing 16x9 ppt presentation .jpg exports for drilldown info</dc:title>
  <dc:creator>Camarillo, Sarah</dc:creator>
  <cp:lastModifiedBy>Cam Allen</cp:lastModifiedBy>
  <cp:revision>27</cp:revision>
  <cp:lastPrinted>2015-07-27T18:49:14Z</cp:lastPrinted>
  <dcterms:created xsi:type="dcterms:W3CDTF">2022-01-18T21:24:57Z</dcterms:created>
  <dcterms:modified xsi:type="dcterms:W3CDTF">2022-02-02T00:15:30Z</dcterms:modified>
</cp:coreProperties>
</file>