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"/>
  </p:notesMasterIdLst>
  <p:handoutMasterIdLst>
    <p:handoutMasterId r:id="rId4"/>
  </p:handoutMasterIdLst>
  <p:sldIdLst>
    <p:sldId id="365" r:id="rId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charset="0"/>
      <a:buChar char="§"/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charset="0"/>
      <a:buChar char="§"/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charset="0"/>
      <a:buChar char="§"/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charset="0"/>
      <a:buChar char="§"/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charset="0"/>
      <a:buChar char="§"/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4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84">
          <p15:clr>
            <a:srgbClr val="A4A3A4"/>
          </p15:clr>
        </p15:guide>
        <p15:guide id="4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 Oleynik" initials="" lastIdx="2" clrIdx="0"/>
  <p:cmAuthor id="1" name="Lu, Lu" initials="L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16C7"/>
    <a:srgbClr val="FFAC4C"/>
    <a:srgbClr val="1EE905"/>
    <a:srgbClr val="FFCF4D"/>
    <a:srgbClr val="2518FF"/>
    <a:srgbClr val="0539F6"/>
    <a:srgbClr val="9C4004"/>
    <a:srgbClr val="1A6034"/>
    <a:srgbClr val="930802"/>
    <a:srgbClr val="BA4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5" autoAdjust="0"/>
    <p:restoredTop sz="94549" autoAdjust="0"/>
  </p:normalViewPr>
  <p:slideViewPr>
    <p:cSldViewPr snapToGrid="0" snapToObjects="1">
      <p:cViewPr>
        <p:scale>
          <a:sx n="121" d="100"/>
          <a:sy n="121" d="100"/>
        </p:scale>
        <p:origin x="1232" y="16"/>
      </p:cViewPr>
      <p:guideLst>
        <p:guide orient="horz" pos="384"/>
        <p:guide pos="2880"/>
        <p:guide orient="horz" pos="2784"/>
        <p:guide pos="2736"/>
      </p:guideLst>
    </p:cSldViewPr>
  </p:slideViewPr>
  <p:outlineViewPr>
    <p:cViewPr>
      <p:scale>
        <a:sx n="33" d="100"/>
        <a:sy n="33" d="100"/>
      </p:scale>
      <p:origin x="0" y="4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712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8661-0A43-AA40-84C0-1E0F32336EC1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9959A-D684-A94E-8F4E-79F1A57CF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407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3635C69B-5F0B-0B47-BE57-784A7D00C8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23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514600"/>
            <a:ext cx="7772400" cy="1447800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200" b="1" i="1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/>
            <a:r>
              <a:rPr lang="en-US" dirty="0"/>
              <a:t>Click to add presentation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05200"/>
            <a:ext cx="6400800" cy="76200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8" y="4724400"/>
            <a:ext cx="2479849" cy="523875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2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27450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00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401638"/>
            <a:ext cx="2133600" cy="5199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401638"/>
            <a:ext cx="6248400" cy="5199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3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76200"/>
            <a:ext cx="85344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 flipV="1">
            <a:off x="228600" y="901700"/>
            <a:ext cx="8686800" cy="12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7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45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9575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447800"/>
            <a:ext cx="409575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76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08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1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5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87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31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32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65312" y="0"/>
            <a:ext cx="834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90601"/>
            <a:ext cx="83439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080"/>
          </a:solidFill>
          <a:latin typeface="Arial" pitchFamily="-65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ts val="300"/>
        </a:spcAft>
        <a:buClrTx/>
        <a:buSzPct val="65000"/>
        <a:buFont typeface="Wingdings" charset="0"/>
        <a:buChar char="n"/>
        <a:defRPr b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1" fontAlgn="base" hangingPunct="1">
        <a:spcBef>
          <a:spcPct val="20000"/>
        </a:spcBef>
        <a:spcAft>
          <a:spcPts val="300"/>
        </a:spcAft>
        <a:buClrTx/>
        <a:buFont typeface="Times" charset="0"/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2350" indent="-350838" algn="l" rtl="0" eaLnBrk="1" fontAlgn="base" hangingPunct="1">
        <a:spcBef>
          <a:spcPct val="20000"/>
        </a:spcBef>
        <a:spcAft>
          <a:spcPts val="300"/>
        </a:spcAft>
        <a:buSzPct val="65000"/>
        <a:buChar char="—"/>
        <a:defRPr sz="1600">
          <a:solidFill>
            <a:schemeClr val="tx1"/>
          </a:solidFill>
          <a:latin typeface="+mn-lt"/>
          <a:ea typeface="ＭＳ Ｐゴシック" pitchFamily="-65" charset="-128"/>
        </a:defRPr>
      </a:lvl3pPr>
      <a:lvl4pPr marL="1339850" indent="-315913" algn="l" rtl="0" eaLnBrk="1" fontAlgn="base" hangingPunct="1">
        <a:spcBef>
          <a:spcPct val="20000"/>
        </a:spcBef>
        <a:spcAft>
          <a:spcPts val="300"/>
        </a:spcAft>
        <a:buFont typeface="Times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4pPr>
      <a:lvl5pPr marL="1681163" indent="-339725" algn="l" rtl="0" eaLnBrk="1" fontAlgn="base" hangingPunct="1">
        <a:spcBef>
          <a:spcPct val="20000"/>
        </a:spcBef>
        <a:spcAft>
          <a:spcPts val="300"/>
        </a:spcAft>
        <a:buClr>
          <a:schemeClr val="accent1"/>
        </a:buClr>
        <a:buSzPct val="75000"/>
        <a:defRPr sz="1400">
          <a:solidFill>
            <a:schemeClr val="tx1"/>
          </a:solidFill>
          <a:latin typeface="+mn-lt"/>
          <a:ea typeface="ＭＳ Ｐゴシック" pitchFamily="-65" charset="-128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32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507225-32A1-874C-95CC-8B0AF5D7A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"/>
            <a:ext cx="9144000" cy="379143"/>
          </a:xfrm>
        </p:spPr>
        <p:txBody>
          <a:bodyPr>
            <a:normAutofit fontScale="90000"/>
          </a:bodyPr>
          <a:lstStyle/>
          <a:p>
            <a:r>
              <a:rPr lang="en-US" sz="2000" b="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Inelastic Shock Response of Diamond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F98AFA-1B1B-E044-BD43-7102A60BD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2395" y="248858"/>
            <a:ext cx="5727657" cy="82838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Jonathan T. Willman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Kien Nguyen Cong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Ashely Williams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Ivan Oleynik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Anatoly Belonoshko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Aidan Thompson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Mitchell Wood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Stan Moore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South Florida , 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Royal Institute of Technology (KTH) , </a:t>
            </a:r>
            <a:r>
              <a:rPr lang="en-US" sz="1000" i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Sandia National Laboratories</a:t>
            </a:r>
          </a:p>
          <a:p>
            <a:pPr algn="l"/>
            <a:endParaRPr lang="en-US" sz="1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0" descr="USF_logo.jpg">
            <a:extLst>
              <a:ext uri="{FF2B5EF4-FFF2-40B4-BE49-F238E27FC236}">
                <a16:creationId xmlns:a16="http://schemas.microsoft.com/office/drawing/2014/main" id="{6B055B17-279C-8B48-BD3E-302E4837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4" y="0"/>
            <a:ext cx="1122848" cy="8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0DE95-78AD-E34A-B4FE-B2C08A087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324" b="12242"/>
          <a:stretch/>
        </p:blipFill>
        <p:spPr>
          <a:xfrm>
            <a:off x="7224889" y="276415"/>
            <a:ext cx="1365955" cy="3791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83AA01-3E96-104D-B45F-7CD6103321AB}"/>
              </a:ext>
            </a:extLst>
          </p:cNvPr>
          <p:cNvSpPr/>
          <p:nvPr/>
        </p:nvSpPr>
        <p:spPr>
          <a:xfrm>
            <a:off x="209862" y="934995"/>
            <a:ext cx="2833141" cy="575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50564C-28ED-6142-8001-AE041686CEC6}"/>
              </a:ext>
            </a:extLst>
          </p:cNvPr>
          <p:cNvSpPr/>
          <p:nvPr/>
        </p:nvSpPr>
        <p:spPr>
          <a:xfrm>
            <a:off x="3156610" y="934995"/>
            <a:ext cx="2802466" cy="575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B3257A-8A33-214F-AB6B-832699C96BD2}"/>
              </a:ext>
            </a:extLst>
          </p:cNvPr>
          <p:cNvSpPr/>
          <p:nvPr/>
        </p:nvSpPr>
        <p:spPr>
          <a:xfrm>
            <a:off x="6072684" y="934995"/>
            <a:ext cx="2833141" cy="575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D69414-26FF-BA44-BB0F-4402F5B6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683" y="938725"/>
            <a:ext cx="2832136" cy="15930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343C01-9C95-0C40-A185-F849CBDAA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48" b="-1"/>
          <a:stretch/>
        </p:blipFill>
        <p:spPr>
          <a:xfrm>
            <a:off x="6091727" y="2755822"/>
            <a:ext cx="2795071" cy="10582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5F8AEA-FCA2-3146-8FC3-2D485A689E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540"/>
          <a:stretch/>
        </p:blipFill>
        <p:spPr>
          <a:xfrm>
            <a:off x="6088277" y="5165353"/>
            <a:ext cx="2833141" cy="2782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47B244-31A8-D64C-AFB8-09F1CF1F8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610" y="934995"/>
            <a:ext cx="2795070" cy="15722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1878E2-F4EF-DE47-8A47-FF77F239B4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608" y="2617783"/>
            <a:ext cx="2795072" cy="15722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149AFF-96F2-DB47-BD43-69856F7A4E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8288"/>
          <a:stretch/>
        </p:blipFill>
        <p:spPr>
          <a:xfrm>
            <a:off x="238175" y="934995"/>
            <a:ext cx="2851872" cy="187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172775-EFAB-B242-BC7E-E66A8D50BA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7" t="12544" r="5932"/>
          <a:stretch/>
        </p:blipFill>
        <p:spPr>
          <a:xfrm>
            <a:off x="239181" y="2033448"/>
            <a:ext cx="2792886" cy="15492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29F642-6F04-AD4C-BC74-AF400D3B9E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641" t="13036" r="13868"/>
          <a:stretch/>
        </p:blipFill>
        <p:spPr>
          <a:xfrm>
            <a:off x="672391" y="5265773"/>
            <a:ext cx="1983439" cy="13384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2A5BED-63DE-A04B-964E-04346F6028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8210"/>
          <a:stretch/>
        </p:blipFill>
        <p:spPr>
          <a:xfrm>
            <a:off x="209861" y="5084203"/>
            <a:ext cx="2833141" cy="1878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0661384-51F9-A14C-9792-A27AFED296FF}"/>
              </a:ext>
            </a:extLst>
          </p:cNvPr>
          <p:cNvSpPr txBox="1"/>
          <p:nvPr/>
        </p:nvSpPr>
        <p:spPr>
          <a:xfrm>
            <a:off x="220798" y="1106470"/>
            <a:ext cx="283314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Motivation: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Exceptional properties of diamond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Ablator material for ICF experiments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Interiors of carbon-rich exoplanets and of ice giants: Uranus and Neptune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4D38831-FE44-D943-8041-340F635DDD66}"/>
              </a:ext>
            </a:extLst>
          </p:cNvPr>
          <p:cNvSpPr txBox="1">
            <a:spLocks/>
          </p:cNvSpPr>
          <p:nvPr/>
        </p:nvSpPr>
        <p:spPr bwMode="auto">
          <a:xfrm>
            <a:off x="220798" y="3663182"/>
            <a:ext cx="2833141" cy="150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Tx/>
              <a:buFont typeface="Times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ts val="300"/>
              </a:spcAft>
              <a:buSzPct val="6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ts val="300"/>
              </a:spcAft>
              <a:buFont typeface="Times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9pPr>
          </a:lstStyle>
          <a:p>
            <a:pPr algn="l">
              <a:spcBef>
                <a:spcPts val="0"/>
              </a:spcBef>
              <a:buClr>
                <a:srgbClr val="002060"/>
              </a:buClr>
              <a:tabLst>
                <a:tab pos="0" algn="l"/>
                <a:tab pos="548505" algn="l"/>
                <a:tab pos="1097006" algn="l"/>
                <a:tab pos="1645511" algn="l"/>
                <a:tab pos="2194012" algn="l"/>
                <a:tab pos="2742517" algn="l"/>
                <a:tab pos="3291019" algn="l"/>
                <a:tab pos="3839524" algn="l"/>
                <a:tab pos="4388025" algn="l"/>
                <a:tab pos="4936530" algn="l"/>
                <a:tab pos="5485031" algn="l"/>
                <a:tab pos="6033536" algn="l"/>
                <a:tab pos="6582037" algn="l"/>
                <a:tab pos="7130542" algn="l"/>
                <a:tab pos="7679043" algn="l"/>
                <a:tab pos="8227548" algn="l"/>
                <a:tab pos="8776049" algn="l"/>
                <a:tab pos="9324555" algn="l"/>
                <a:tab pos="9873056" algn="l"/>
                <a:tab pos="10421561" algn="l"/>
                <a:tab pos="10970062" algn="l"/>
                <a:tab pos="11290023" algn="l"/>
                <a:tab pos="12158485" algn="l"/>
              </a:tabLst>
            </a:pPr>
            <a:r>
              <a:rPr lang="en-US" sz="11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</a:p>
          <a:p>
            <a:pPr marL="173736" indent="-173736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  <a:tabLst>
                <a:tab pos="0" algn="l"/>
                <a:tab pos="548505" algn="l"/>
                <a:tab pos="1097006" algn="l"/>
                <a:tab pos="1645511" algn="l"/>
                <a:tab pos="2194012" algn="l"/>
                <a:tab pos="2742517" algn="l"/>
                <a:tab pos="3291019" algn="l"/>
                <a:tab pos="3839524" algn="l"/>
                <a:tab pos="4388025" algn="l"/>
                <a:tab pos="4936530" algn="l"/>
                <a:tab pos="5485031" algn="l"/>
                <a:tab pos="6033536" algn="l"/>
                <a:tab pos="6582037" algn="l"/>
                <a:tab pos="7130542" algn="l"/>
                <a:tab pos="7679043" algn="l"/>
                <a:tab pos="8227548" algn="l"/>
                <a:tab pos="8776049" algn="l"/>
                <a:tab pos="9324555" algn="l"/>
                <a:tab pos="9873056" algn="l"/>
                <a:tab pos="10421561" algn="l"/>
                <a:tab pos="10970062" algn="l"/>
                <a:tab pos="11290023" algn="l"/>
                <a:tab pos="12158485" algn="l"/>
              </a:tabLst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accurate description of carbon at extreme conditions machine learned  interatomic potentials: SNAP</a:t>
            </a:r>
          </a:p>
          <a:p>
            <a:pPr marL="173736" indent="-173736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  <a:tabLst>
                <a:tab pos="0" algn="l"/>
                <a:tab pos="548505" algn="l"/>
                <a:tab pos="1097006" algn="l"/>
                <a:tab pos="1645511" algn="l"/>
                <a:tab pos="2194012" algn="l"/>
                <a:tab pos="2742517" algn="l"/>
                <a:tab pos="3291019" algn="l"/>
                <a:tab pos="3839524" algn="l"/>
                <a:tab pos="4388025" algn="l"/>
                <a:tab pos="4936530" algn="l"/>
                <a:tab pos="5485031" algn="l"/>
                <a:tab pos="6033536" algn="l"/>
                <a:tab pos="6582037" algn="l"/>
                <a:tab pos="7130542" algn="l"/>
                <a:tab pos="7679043" algn="l"/>
                <a:tab pos="8227548" algn="l"/>
                <a:tab pos="8776049" algn="l"/>
                <a:tab pos="9324555" algn="l"/>
                <a:tab pos="9873056" algn="l"/>
                <a:tab pos="10421561" algn="l"/>
                <a:tab pos="10970062" algn="l"/>
                <a:tab pos="11290023" algn="l"/>
                <a:tab pos="12158485" algn="l"/>
              </a:tabLst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 of inelastic deformations upon shock compression</a:t>
            </a:r>
          </a:p>
          <a:p>
            <a:pPr marL="173736" indent="-173736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  <a:tabLst>
                <a:tab pos="0" algn="l"/>
                <a:tab pos="548505" algn="l"/>
                <a:tab pos="1097006" algn="l"/>
                <a:tab pos="1645511" algn="l"/>
                <a:tab pos="2194012" algn="l"/>
                <a:tab pos="2742517" algn="l"/>
                <a:tab pos="3291019" algn="l"/>
                <a:tab pos="3839524" algn="l"/>
                <a:tab pos="4388025" algn="l"/>
                <a:tab pos="4936530" algn="l"/>
                <a:tab pos="5485031" algn="l"/>
                <a:tab pos="6033536" algn="l"/>
                <a:tab pos="6582037" algn="l"/>
                <a:tab pos="7130542" algn="l"/>
                <a:tab pos="7679043" algn="l"/>
                <a:tab pos="8227548" algn="l"/>
                <a:tab pos="8776049" algn="l"/>
                <a:tab pos="9324555" algn="l"/>
                <a:tab pos="9873056" algn="l"/>
                <a:tab pos="10421561" algn="l"/>
                <a:tab pos="10970062" algn="l"/>
                <a:tab pos="11290023" algn="l"/>
                <a:tab pos="12158485" algn="l"/>
              </a:tabLst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 of orientational dependence of diamond’s strength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FFC22EA9-263E-E647-AF22-B1B129D19496}"/>
              </a:ext>
            </a:extLst>
          </p:cNvPr>
          <p:cNvSpPr txBox="1">
            <a:spLocks/>
          </p:cNvSpPr>
          <p:nvPr/>
        </p:nvSpPr>
        <p:spPr bwMode="auto">
          <a:xfrm>
            <a:off x="6088277" y="3763780"/>
            <a:ext cx="2871212" cy="12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Tx/>
              <a:buFont typeface="Times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ts val="300"/>
              </a:spcAft>
              <a:buSzPct val="6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ts val="300"/>
              </a:spcAft>
              <a:buFont typeface="Times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171450" indent="-171450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Crystalline anisotropy and at shock intensities up to the melt line</a:t>
            </a:r>
          </a:p>
          <a:p>
            <a:pPr marL="171450" indent="-171450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Deviations from hydrodynamic shock response, extended into sub-melt (P-T) region due to complex material transformations</a:t>
            </a:r>
          </a:p>
          <a:p>
            <a:pPr marL="171450" indent="-171450" algn="l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Diamond </a:t>
            </a:r>
            <a:r>
              <a:rPr lang="en-US" sz="11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Hugoniot</a:t>
            </a:r>
            <a:r>
              <a:rPr lang="en-US" sz="11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predicted strength is in good agreement with experiment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B8ABFA-3B1A-5747-90EA-3D28CE40EC4A}"/>
              </a:ext>
            </a:extLst>
          </p:cNvPr>
          <p:cNvSpPr txBox="1"/>
          <p:nvPr/>
        </p:nvSpPr>
        <p:spPr>
          <a:xfrm>
            <a:off x="6088277" y="5324473"/>
            <a:ext cx="2825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indent="-173736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SNAP Machine learning Potential for carbon capable of making quantum accurate predictions of diamonds response to high pressures (5TPa) and Temperatures (20,000K)</a:t>
            </a:r>
          </a:p>
          <a:p>
            <a:pPr marL="173736" indent="-173736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Piston simulations reveal substantial anisotropic effects in elastic response of diamond to shock 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2F337041-6E2B-A341-BB29-788F2CF163A4}"/>
              </a:ext>
            </a:extLst>
          </p:cNvPr>
          <p:cNvSpPr txBox="1">
            <a:spLocks/>
          </p:cNvSpPr>
          <p:nvPr/>
        </p:nvSpPr>
        <p:spPr bwMode="auto">
          <a:xfrm>
            <a:off x="3178242" y="5730553"/>
            <a:ext cx="2787516" cy="10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Tx/>
              <a:buFont typeface="Times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ts val="300"/>
              </a:spcAft>
              <a:buSzPct val="6500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ts val="300"/>
              </a:spcAft>
              <a:buFont typeface="Times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ts val="30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173736" indent="-173736" algn="l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3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Piston driven shock simulations performed using LAMMPS shock package</a:t>
            </a:r>
          </a:p>
          <a:p>
            <a:pPr marL="173736" indent="-173736" algn="l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3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Shock waves simulated in &lt;100&gt;, &lt;110&gt; and &lt;111&gt; crystallographic directions </a:t>
            </a:r>
          </a:p>
          <a:p>
            <a:pPr marL="173736" indent="-173736" algn="l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3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Piston velocities ranged from 1 to 20 km/s</a:t>
            </a:r>
          </a:p>
          <a:p>
            <a:pPr algn="l">
              <a:spcBef>
                <a:spcPts val="0"/>
              </a:spcBef>
            </a:pPr>
            <a:endParaRPr lang="en-US" sz="11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F8B0B7E-44A2-C942-88FF-A4B115EC29A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4" b="32992"/>
          <a:stretch/>
        </p:blipFill>
        <p:spPr>
          <a:xfrm>
            <a:off x="6072684" y="2548314"/>
            <a:ext cx="2832136" cy="17103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00DF9C1-AAAF-0140-BFEA-97D432FDEE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7737" t="12242"/>
          <a:stretch/>
        </p:blipFill>
        <p:spPr>
          <a:xfrm>
            <a:off x="8679070" y="283905"/>
            <a:ext cx="407233" cy="379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E86C76F-96D0-C647-AB50-BC50500191A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5638"/>
          <a:stretch/>
        </p:blipFill>
        <p:spPr>
          <a:xfrm>
            <a:off x="3165076" y="4244537"/>
            <a:ext cx="2794000" cy="14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17307"/>
      </p:ext>
    </p:extLst>
  </p:cSld>
  <p:clrMapOvr>
    <a:masterClrMapping/>
  </p:clrMapOvr>
</p:sld>
</file>

<file path=ppt/theme/theme1.xml><?xml version="1.0" encoding="utf-8"?>
<a:theme xmlns:a="http://schemas.openxmlformats.org/drawingml/2006/main" name="lanl_myMods">
  <a:themeElements>
    <a:clrScheme name="Edge 8">
      <a:dk1>
        <a:srgbClr val="000000"/>
      </a:dk1>
      <a:lt1>
        <a:srgbClr val="FFFFFF"/>
      </a:lt1>
      <a:dk2>
        <a:srgbClr val="CC0000"/>
      </a:dk2>
      <a:lt2>
        <a:srgbClr val="666699"/>
      </a:lt2>
      <a:accent1>
        <a:srgbClr val="808080"/>
      </a:accent1>
      <a:accent2>
        <a:srgbClr val="999933"/>
      </a:accent2>
      <a:accent3>
        <a:srgbClr val="FFFFFF"/>
      </a:accent3>
      <a:accent4>
        <a:srgbClr val="000000"/>
      </a:accent4>
      <a:accent5>
        <a:srgbClr val="C0C0C0"/>
      </a:accent5>
      <a:accent6>
        <a:srgbClr val="8A8A2D"/>
      </a:accent6>
      <a:hlink>
        <a:srgbClr val="4C6D80"/>
      </a:hlink>
      <a:folHlink>
        <a:srgbClr val="B2B2B2"/>
      </a:folHlink>
    </a:clrScheme>
    <a:fontScheme name="Ed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50000"/>
          </a:spcAft>
          <a:buClr>
            <a:srgbClr val="004080"/>
          </a:buClr>
          <a:buSzPct val="65000"/>
          <a:buFont typeface="Wingdings" pitchFamily="-65" charset="2"/>
          <a:buChar char="§"/>
          <a:tabLst/>
          <a:defRPr kumimoji="0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{EEF8532C-3AB7-2843-98A5-556BE7E24657}tf10001120</Template>
  <TotalTime>22222</TotalTime>
  <Words>215</Words>
  <Application>Microsoft Macintosh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Times</vt:lpstr>
      <vt:lpstr>Times New Roman</vt:lpstr>
      <vt:lpstr>Wingdings</vt:lpstr>
      <vt:lpstr>lanl_myMods</vt:lpstr>
      <vt:lpstr>Inelastic Shock Response of Diamond </vt:lpstr>
    </vt:vector>
  </TitlesOfParts>
  <Company>LANL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Attendee Introduction</dc:title>
  <dc:creator>LC-LM</dc:creator>
  <cp:lastModifiedBy>Jonathan Willman</cp:lastModifiedBy>
  <cp:revision>1045</cp:revision>
  <cp:lastPrinted>2019-10-08T13:43:30Z</cp:lastPrinted>
  <dcterms:created xsi:type="dcterms:W3CDTF">2007-04-05T20:26:21Z</dcterms:created>
  <dcterms:modified xsi:type="dcterms:W3CDTF">2022-02-02T01:41:40Z</dcterms:modified>
</cp:coreProperties>
</file>