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538" r:id="rId2"/>
  </p:sldIdLst>
  <p:sldSz cx="9144000" cy="5143500" type="screen16x9"/>
  <p:notesSz cx="7023100" cy="9309100"/>
  <p:defaultTextStyle>
    <a:defPPr>
      <a:defRPr lang="en-US"/>
    </a:defPPr>
    <a:lvl1pPr marL="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3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9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  <p:cmAuthor id="1" name="Chavez, Brian" initials="CB" lastIdx="25" clrIdx="1">
    <p:extLst>
      <p:ext uri="{19B8F6BF-5375-455C-9EA6-DF929625EA0E}">
        <p15:presenceInfo xmlns:p15="http://schemas.microsoft.com/office/powerpoint/2012/main" userId="S::chavez25@llnl.gov::f4703248-a08d-4bd8-9e36-50fe8869fc91" providerId="AD"/>
      </p:ext>
    </p:extLst>
  </p:cmAuthor>
  <p:cmAuthor id="2" name="Christos Vlachos" initials="CV" lastIdx="1" clrIdx="2">
    <p:extLst>
      <p:ext uri="{19B8F6BF-5375-455C-9EA6-DF929625EA0E}">
        <p15:presenceInfo xmlns:p15="http://schemas.microsoft.com/office/powerpoint/2012/main" userId="8bcd6b14db19bd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9444"/>
    <a:srgbClr val="DA9695"/>
    <a:srgbClr val="9BBB58"/>
    <a:srgbClr val="C0504E"/>
    <a:srgbClr val="376092"/>
    <a:srgbClr val="0F4F97"/>
    <a:srgbClr val="F6CE86"/>
    <a:srgbClr val="AEF8E5"/>
    <a:srgbClr val="0A8464"/>
    <a:srgbClr val="0DB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274" autoAdjust="0"/>
  </p:normalViewPr>
  <p:slideViewPr>
    <p:cSldViewPr>
      <p:cViewPr>
        <p:scale>
          <a:sx n="75" d="100"/>
          <a:sy n="75" d="100"/>
        </p:scale>
        <p:origin x="1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2/4/2022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1pPr>
    <a:lvl2pPr marL="408180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2pPr>
    <a:lvl3pPr marL="81635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3pPr>
    <a:lvl4pPr marL="122453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4pPr>
    <a:lvl5pPr marL="1632719" algn="l" defTabSz="408180" rtl="0" eaLnBrk="1" latinLnBrk="0" hangingPunct="1">
      <a:defRPr sz="1071" kern="1200">
        <a:solidFill>
          <a:schemeClr val="tx1"/>
        </a:solidFill>
        <a:latin typeface="Arial"/>
        <a:ea typeface="+mn-ea"/>
        <a:cs typeface="+mn-cs"/>
      </a:defRPr>
    </a:lvl5pPr>
    <a:lvl6pPr marL="204089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258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965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vert="horz" lIns="0" tIns="0" rIns="0" bIns="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95701"/>
            <a:ext cx="9144000" cy="247799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391815" rtl="0" eaLnBrk="1" latinLnBrk="0" hangingPunct="1"/>
            <a:endParaRPr lang="en-US" sz="335" dirty="0"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947459" y="4972197"/>
            <a:ext cx="32490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National Ignition Facility  •  Lawrence Livermore National Laboratory  •  Operated by the US Department of Energy</a:t>
            </a:r>
          </a:p>
          <a:p>
            <a:pPr algn="ctr"/>
            <a:r>
              <a:rPr lang="en-US" sz="250" b="1" dirty="0"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rPr>
              <a:t>This work performed under the auspices of the U.S. Department of Energy by Lawrence Livermore National Laboratory under Contract DE-AC52-07NA27344.</a:t>
            </a:r>
          </a:p>
        </p:txBody>
      </p:sp>
      <p:pic>
        <p:nvPicPr>
          <p:cNvPr id="14" name="Picture 13" descr="LLNL_Logo_WHT-LRG.png"/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62688" y="4989422"/>
            <a:ext cx="388585" cy="73752"/>
          </a:xfrm>
          <a:prstGeom prst="rect">
            <a:avLst/>
          </a:prstGeom>
          <a:noFill/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63" y="4972155"/>
            <a:ext cx="422862" cy="121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4990184"/>
            <a:ext cx="261938" cy="82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rtl="0" eaLnBrk="1" latinLnBrk="0" hangingPunct="1">
        <a:lnSpc>
          <a:spcPts val="1733"/>
        </a:lnSpc>
        <a:spcBef>
          <a:spcPct val="0"/>
        </a:spcBef>
        <a:buNone/>
        <a:defRPr kumimoji="0" sz="1125" b="1" kern="1200" baseline="0">
          <a:solidFill>
            <a:schemeClr val="bg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70" indent="-152376" algn="l" rtl="0" eaLnBrk="1" latinLnBrk="0" hangingPunct="1">
        <a:spcBef>
          <a:spcPts val="12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9033" indent="-19047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3315" indent="-114282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690" indent="-114282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38066" indent="-114282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799972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84914" indent="-12190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219005" indent="-12190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096" indent="-12190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186" indent="-12190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9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23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33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38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26" Type="http://schemas.openxmlformats.org/officeDocument/2006/relationships/image" Target="../media/image29.png"/><Relationship Id="rId39" Type="http://schemas.openxmlformats.org/officeDocument/2006/relationships/image" Target="../media/image26.emf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34" Type="http://schemas.openxmlformats.org/officeDocument/2006/relationships/image" Target="../media/image26.png"/><Relationship Id="rId42" Type="http://schemas.openxmlformats.org/officeDocument/2006/relationships/image" Target="../media/image29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33" Type="http://schemas.openxmlformats.org/officeDocument/2006/relationships/image" Target="../media/image21.png"/><Relationship Id="rId38" Type="http://schemas.openxmlformats.org/officeDocument/2006/relationships/image" Target="../media/image25.jpg"/><Relationship Id="rId2" Type="http://schemas.openxmlformats.org/officeDocument/2006/relationships/image" Target="../media/image5.jpeg"/><Relationship Id="rId29" Type="http://schemas.openxmlformats.org/officeDocument/2006/relationships/image" Target="../media/image20.png"/><Relationship Id="rId41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emf"/><Relationship Id="rId32" Type="http://schemas.openxmlformats.org/officeDocument/2006/relationships/image" Target="../media/image20.jpeg"/><Relationship Id="rId37" Type="http://schemas.openxmlformats.org/officeDocument/2006/relationships/image" Target="../media/image24.JPG"/><Relationship Id="rId40" Type="http://schemas.openxmlformats.org/officeDocument/2006/relationships/image" Target="../media/image27.png"/><Relationship Id="rId5" Type="http://schemas.openxmlformats.org/officeDocument/2006/relationships/image" Target="../media/image8.JPG"/><Relationship Id="rId28" Type="http://schemas.openxmlformats.org/officeDocument/2006/relationships/image" Target="../media/image17.png"/><Relationship Id="rId36" Type="http://schemas.openxmlformats.org/officeDocument/2006/relationships/image" Target="../media/image23.JPG"/><Relationship Id="rId10" Type="http://schemas.openxmlformats.org/officeDocument/2006/relationships/image" Target="../media/image13.emf"/><Relationship Id="rId31" Type="http://schemas.openxmlformats.org/officeDocument/2006/relationships/image" Target="../media/image19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22" Type="http://schemas.openxmlformats.org/officeDocument/2006/relationships/image" Target="../media/image16.emf"/><Relationship Id="rId27" Type="http://schemas.openxmlformats.org/officeDocument/2006/relationships/image" Target="../media/image18.png"/><Relationship Id="rId30" Type="http://schemas.openxmlformats.org/officeDocument/2006/relationships/image" Target="../media/image17.jpg"/><Relationship Id="rId3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46075"/>
          </a:xfrm>
        </p:spPr>
        <p:txBody>
          <a:bodyPr anchor="ctr" anchorCtr="0">
            <a:noAutofit/>
          </a:bodyPr>
          <a:lstStyle/>
          <a:p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Characterizing strongly magnetized hot dense plasmas in cylindrical implosion experiments </a:t>
            </a:r>
            <a:endParaRPr lang="en-US" sz="16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83041"/>
            <a:ext cx="9144000" cy="134579"/>
          </a:xfrm>
          <a:prstGeom prst="rect">
            <a:avLst/>
          </a:prstGeom>
          <a:noFill/>
        </p:spPr>
        <p:txBody>
          <a:bodyPr wrap="square" lIns="13334" tIns="6667" rIns="13334" bIns="6667" rtlCol="0" anchor="ctr" anchorCtr="0">
            <a:noAutofit/>
          </a:bodyPr>
          <a:lstStyle/>
          <a:p>
            <a:pPr algn="ctr">
              <a:lnSpc>
                <a:spcPts val="383"/>
              </a:lnSpc>
            </a:pP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C. Vlachos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M. Bailly-Grandvaux</a:t>
            </a:r>
            <a:r>
              <a:rPr lang="en-U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R. 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Florido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G. Peréz-Callejo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1,4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C.A. Walsh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C. McGuffey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F. Suzuki-Vidal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7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J. Saret</a:t>
            </a:r>
            <a:r>
              <a:rPr lang="en-U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M.A. Gigosos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P. Bradford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R.C. Mancini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8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F.N. Beg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s-ES" sz="350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,  and J.J. Santos</a:t>
            </a:r>
            <a:r>
              <a:rPr lang="es-ES" sz="350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1</a:t>
            </a:r>
            <a:endParaRPr lang="en-US" sz="350" i="1" dirty="0">
              <a:solidFill>
                <a:srgbClr val="376092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1 </a:t>
            </a:r>
            <a:r>
              <a:rPr lang="fr-FR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Université de Bordeaux-CNRS-CEA, Centre Lasers Intenses et Applications (CELIA), UMR 5107, Talence, France</a:t>
            </a:r>
            <a:r>
              <a:rPr lang="en-US" sz="350" b="1" i="1" dirty="0">
                <a:solidFill>
                  <a:srgbClr val="376092"/>
                </a:solidFill>
                <a:ea typeface="Times New Roman" panose="02020603050405020304" pitchFamily="18" charset="0"/>
              </a:rPr>
              <a:t>, </a:t>
            </a:r>
            <a:r>
              <a:rPr lang="fr-FR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2 </a:t>
            </a:r>
            <a:r>
              <a:rPr lang="en-U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Center for Energy Research, University of California, San Diego, USA, </a:t>
            </a:r>
            <a:r>
              <a:rPr lang="fr-FR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3 </a:t>
            </a:r>
            <a:r>
              <a:rPr lang="fr-FR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iUNAT-Departamento de Física, Universidad de Las Palmas de Gran Canaria, Las Palmas de Gran Canaria, Spain,</a:t>
            </a:r>
            <a:r>
              <a:rPr lang="en-US" sz="350" b="1" i="1" dirty="0">
                <a:solidFill>
                  <a:srgbClr val="376092"/>
                </a:solidFill>
                <a:ea typeface="Times New Roman" panose="02020603050405020304" pitchFamily="18" charset="0"/>
              </a:rPr>
              <a:t> </a:t>
            </a:r>
            <a:r>
              <a:rPr lang="es-E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4 </a:t>
            </a:r>
            <a:r>
              <a:rPr lang="es-E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Departamento de Física Teórica, Atómica y Óptica, Universidad de Valladolid, Valladolid, Spain,</a:t>
            </a:r>
            <a:r>
              <a:rPr lang="en-US" sz="350" b="1" i="1" dirty="0">
                <a:solidFill>
                  <a:srgbClr val="376092"/>
                </a:solidFill>
                <a:ea typeface="Times New Roman" panose="02020603050405020304" pitchFamily="18" charset="0"/>
              </a:rPr>
              <a:t> </a:t>
            </a:r>
            <a:r>
              <a:rPr lang="en-U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5 </a:t>
            </a:r>
            <a:r>
              <a:rPr lang="en-U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Lawrence Livermore National Laboratory, Livermore, USA, </a:t>
            </a:r>
            <a:r>
              <a:rPr lang="en-U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6 </a:t>
            </a:r>
            <a:r>
              <a:rPr lang="en-U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General Atomics, San Diego, USA, </a:t>
            </a:r>
            <a:r>
              <a:rPr lang="en-U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7 </a:t>
            </a:r>
            <a:r>
              <a:rPr lang="en-U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Imperial College London, London, UK, </a:t>
            </a:r>
            <a:r>
              <a:rPr lang="en-US" sz="350" b="1" i="1" baseline="30000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8 </a:t>
            </a:r>
            <a:r>
              <a:rPr lang="en-US" sz="350" b="1" i="1" dirty="0">
                <a:solidFill>
                  <a:srgbClr val="376092"/>
                </a:solidFill>
                <a:effectLst/>
                <a:ea typeface="Times New Roman" panose="02020603050405020304" pitchFamily="18" charset="0"/>
              </a:rPr>
              <a:t>Department of Physics, University of Nevada, Reno, USA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33DD4-830F-F04B-A6C2-8E277DEDF660}"/>
              </a:ext>
            </a:extLst>
          </p:cNvPr>
          <p:cNvSpPr/>
          <p:nvPr/>
        </p:nvSpPr>
        <p:spPr bwMode="auto">
          <a:xfrm>
            <a:off x="0" y="564318"/>
            <a:ext cx="9143999" cy="433584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lumMod val="50000"/>
                </a:schemeClr>
              </a:gs>
              <a:gs pos="3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defTabSz="294002" eaLnBrk="1" fontAlgn="auto" hangingPunct="1">
              <a:spcAft>
                <a:spcPts val="0"/>
              </a:spcAft>
              <a:defRPr/>
            </a:pPr>
            <a:endParaRPr lang="en-US" sz="219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A7294-EA79-2E4B-B504-F0CB22BD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846" y="3974424"/>
            <a:ext cx="1428750" cy="8036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B57771-019E-FC42-979A-5DD41BB73347}"/>
              </a:ext>
            </a:extLst>
          </p:cNvPr>
          <p:cNvSpPr/>
          <p:nvPr/>
        </p:nvSpPr>
        <p:spPr>
          <a:xfrm>
            <a:off x="1607558" y="577909"/>
            <a:ext cx="5942326" cy="42812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40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58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FD2428-BDB5-4E4A-AB95-26822CBD9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6" y="1411178"/>
            <a:ext cx="1430528" cy="804672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A788BB99-8F19-4187-955C-109EF4C0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" y="3128630"/>
            <a:ext cx="1430528" cy="804672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B80088FE-398F-4E56-BAB5-A7FF13270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249" y="557784"/>
            <a:ext cx="1430528" cy="804672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914FB0C3-3E06-435A-81BB-4968E5B32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380" y="2272724"/>
            <a:ext cx="1430528" cy="804672"/>
          </a:xfrm>
          <a:prstGeom prst="rect">
            <a:avLst/>
          </a:prstGeom>
        </p:spPr>
      </p:pic>
      <p:pic>
        <p:nvPicPr>
          <p:cNvPr id="35" name="Picture 6" descr="Image result for ucsd logo">
            <a:extLst>
              <a:ext uri="{FF2B5EF4-FFF2-40B4-BE49-F238E27FC236}">
                <a16:creationId xmlns:a16="http://schemas.microsoft.com/office/drawing/2014/main" id="{FB9F768F-8C97-4C60-A829-F353F45D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37" y="4444832"/>
            <a:ext cx="602845" cy="1130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Imagen 145">
            <a:extLst>
              <a:ext uri="{FF2B5EF4-FFF2-40B4-BE49-F238E27FC236}">
                <a16:creationId xmlns:a16="http://schemas.microsoft.com/office/drawing/2014/main" id="{AA142BEB-95A3-4261-8075-3A9580BE41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 b="-7682"/>
          <a:stretch/>
        </p:blipFill>
        <p:spPr>
          <a:xfrm>
            <a:off x="8405656" y="4010553"/>
            <a:ext cx="493171" cy="202311"/>
          </a:xfrm>
          <a:prstGeom prst="rect">
            <a:avLst/>
          </a:prstGeom>
        </p:spPr>
      </p:pic>
      <p:pic>
        <p:nvPicPr>
          <p:cNvPr id="38" name="Picture 6" descr="The Imperial logo | Staff | Imperial College London">
            <a:extLst>
              <a:ext uri="{FF2B5EF4-FFF2-40B4-BE49-F238E27FC236}">
                <a16:creationId xmlns:a16="http://schemas.microsoft.com/office/drawing/2014/main" id="{7F14AD41-C1FC-43EE-AC19-DA6B1AE91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1947"/>
          <a:stretch/>
        </p:blipFill>
        <p:spPr bwMode="auto">
          <a:xfrm>
            <a:off x="8405656" y="4460561"/>
            <a:ext cx="453225" cy="1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Agrupar 69">
            <a:extLst>
              <a:ext uri="{FF2B5EF4-FFF2-40B4-BE49-F238E27FC236}">
                <a16:creationId xmlns:a16="http://schemas.microsoft.com/office/drawing/2014/main" id="{1D1D2BAB-A926-4B5D-9499-F5B26DECBAB1}"/>
              </a:ext>
            </a:extLst>
          </p:cNvPr>
          <p:cNvGrpSpPr>
            <a:grpSpLocks noChangeAspect="1"/>
          </p:cNvGrpSpPr>
          <p:nvPr/>
        </p:nvGrpSpPr>
        <p:grpSpPr>
          <a:xfrm>
            <a:off x="7844681" y="4239062"/>
            <a:ext cx="560975" cy="182421"/>
            <a:chOff x="286660" y="1628685"/>
            <a:chExt cx="1847207" cy="600690"/>
          </a:xfrm>
          <a:solidFill>
            <a:schemeClr val="bg1"/>
          </a:solidFill>
        </p:grpSpPr>
        <p:pic>
          <p:nvPicPr>
            <p:cNvPr id="40" name="Imagen 153">
              <a:extLst>
                <a:ext uri="{FF2B5EF4-FFF2-40B4-BE49-F238E27FC236}">
                  <a16:creationId xmlns:a16="http://schemas.microsoft.com/office/drawing/2014/main" id="{5907A5CB-5917-48BB-9772-CECC56806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35"/>
            <a:stretch/>
          </p:blipFill>
          <p:spPr>
            <a:xfrm>
              <a:off x="286660" y="1628685"/>
              <a:ext cx="623256" cy="600690"/>
            </a:xfrm>
            <a:prstGeom prst="rect">
              <a:avLst/>
            </a:prstGeom>
            <a:grpFill/>
          </p:spPr>
        </p:pic>
        <p:pic>
          <p:nvPicPr>
            <p:cNvPr id="41" name="Imagen 154">
              <a:extLst>
                <a:ext uri="{FF2B5EF4-FFF2-40B4-BE49-F238E27FC236}">
                  <a16:creationId xmlns:a16="http://schemas.microsoft.com/office/drawing/2014/main" id="{99ADD68F-B19E-44F6-B82F-BF6D9D079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67" r="51645" b="39733"/>
            <a:stretch/>
          </p:blipFill>
          <p:spPr>
            <a:xfrm>
              <a:off x="945867" y="1745457"/>
              <a:ext cx="1188000" cy="125153"/>
            </a:xfrm>
            <a:prstGeom prst="rect">
              <a:avLst/>
            </a:prstGeom>
            <a:grpFill/>
          </p:spPr>
        </p:pic>
      </p:grpSp>
      <p:pic>
        <p:nvPicPr>
          <p:cNvPr id="42" name="Picture 8" descr="Monday: Intro to Nuclear Science Week Virtual">
            <a:extLst>
              <a:ext uri="{FF2B5EF4-FFF2-40B4-BE49-F238E27FC236}">
                <a16:creationId xmlns:a16="http://schemas.microsoft.com/office/drawing/2014/main" id="{0F5D18AA-3A49-459D-9CE0-4FEF9B63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6" y="4616708"/>
            <a:ext cx="458086" cy="1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21">
                <a:extLst>
                  <a:ext uri="{FF2B5EF4-FFF2-40B4-BE49-F238E27FC236}">
                    <a16:creationId xmlns:a16="http://schemas.microsoft.com/office/drawing/2014/main" id="{DA7F661C-44D9-4062-9113-916DDA784C5D}"/>
                  </a:ext>
                </a:extLst>
              </p:cNvPr>
              <p:cNvSpPr txBox="1"/>
              <p:nvPr/>
            </p:nvSpPr>
            <p:spPr>
              <a:xfrm>
                <a:off x="3410940" y="879690"/>
                <a:ext cx="2570709" cy="35099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acc>
                          <m:accPr>
                            <m:chr m:val="⃗"/>
                            <m:ctrlP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num>
                      <m:den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1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≈  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solidFill>
                              <a:srgbClr val="DA969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solidFill>
                              <a:srgbClr val="DA9695"/>
                            </a:solidFill>
                            <a:latin typeface="Cambria Math" panose="02040503050406030204" pitchFamily="18" charset="0"/>
                          </a:rPr>
                          <m:t>𝜵</m:t>
                        </m:r>
                      </m:e>
                    </m:acc>
                    <m:r>
                      <a:rPr lang="en-US" sz="1400" b="0" i="0">
                        <a:solidFill>
                          <a:srgbClr val="DA9695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400" b="0" i="1">
                            <a:solidFill>
                              <a:srgbClr val="DA969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400" b="0" i="1">
                                <a:solidFill>
                                  <a:srgbClr val="DA969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>
                                <a:solidFill>
                                  <a:srgbClr val="DA9695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1400" b="0" i="0">
                            <a:solidFill>
                              <a:srgbClr val="DA9695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1400" b="0" i="1">
                                <a:solidFill>
                                  <a:srgbClr val="DA969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>
                                <a:solidFill>
                                  <a:srgbClr val="DA9695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1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1400" b="1" i="1" u="none" strike="noStrike" kern="1200" cap="none" spc="0" baseline="0" dirty="0">
                    <a:solidFill>
                      <a:schemeClr val="bg1"/>
                    </a:solidFill>
                    <a:uFillTx/>
                    <a:latin typeface="Calibri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9BB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rgbClr val="9BBB58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9BBB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9BBB58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400" b="1" i="0">
                                <a:solidFill>
                                  <a:srgbClr val="9BBB5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1400" b="1" i="1">
                        <a:solidFill>
                          <a:srgbClr val="9BBB58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acc>
                      <m:accPr>
                        <m:chr m:val="⃗"/>
                        <m:ctrlPr>
                          <a:rPr lang="en-US" sz="1400" b="1" i="1">
                            <a:solidFill>
                              <a:srgbClr val="9BBB5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>
                            <a:solidFill>
                              <a:srgbClr val="9BBB58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i="1" u="none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2" name="TextBox 21">
                <a:extLst>
                  <a:ext uri="{FF2B5EF4-FFF2-40B4-BE49-F238E27FC236}">
                    <a16:creationId xmlns:a16="http://schemas.microsoft.com/office/drawing/2014/main" id="{DA7F661C-44D9-4062-9113-916DDA78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940" y="879690"/>
                <a:ext cx="2570709" cy="350994"/>
              </a:xfrm>
              <a:prstGeom prst="rect">
                <a:avLst/>
              </a:prstGeom>
              <a:blipFill>
                <a:blip r:embed="rId13"/>
                <a:stretch>
                  <a:fillRect l="-1900" b="-13793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Ομάδα 121">
            <a:extLst>
              <a:ext uri="{FF2B5EF4-FFF2-40B4-BE49-F238E27FC236}">
                <a16:creationId xmlns:a16="http://schemas.microsoft.com/office/drawing/2014/main" id="{955BE34A-C6A1-434F-9D6C-00DA66D3C025}"/>
              </a:ext>
            </a:extLst>
          </p:cNvPr>
          <p:cNvGrpSpPr/>
          <p:nvPr/>
        </p:nvGrpSpPr>
        <p:grpSpPr>
          <a:xfrm>
            <a:off x="6357803" y="643414"/>
            <a:ext cx="1200399" cy="553998"/>
            <a:chOff x="5435019" y="658811"/>
            <a:chExt cx="1200399" cy="553998"/>
          </a:xfrm>
        </p:grpSpPr>
        <p:sp>
          <p:nvSpPr>
            <p:cNvPr id="63" name="CuadroTexto 6">
              <a:extLst>
                <a:ext uri="{FF2B5EF4-FFF2-40B4-BE49-F238E27FC236}">
                  <a16:creationId xmlns:a16="http://schemas.microsoft.com/office/drawing/2014/main" id="{E0D3C21E-E06D-4D29-8A9B-DB54BDCB3829}"/>
                </a:ext>
              </a:extLst>
            </p:cNvPr>
            <p:cNvSpPr txBox="1"/>
            <p:nvPr/>
          </p:nvSpPr>
          <p:spPr>
            <a:xfrm>
              <a:off x="5435019" y="658811"/>
              <a:ext cx="120039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000" b="1" i="1" u="none" strike="noStrike" kern="1200" cap="none" spc="0" baseline="0" dirty="0">
                  <a:solidFill>
                    <a:srgbClr val="DA9695"/>
                  </a:solidFill>
                  <a:uFillTx/>
                  <a:latin typeface="Calibri"/>
                </a:rPr>
                <a:t>Compression of magnetic field during implosion</a:t>
              </a:r>
              <a:endParaRPr lang="fr-FR" sz="1000" b="1" i="1" u="none" strike="noStrike" kern="1200" cap="none" spc="0" baseline="0" dirty="0">
                <a:solidFill>
                  <a:srgbClr val="DA9695"/>
                </a:solidFill>
                <a:uFillTx/>
                <a:latin typeface="Calibri"/>
              </a:endParaRPr>
            </a:p>
          </p:txBody>
        </p:sp>
        <p:sp>
          <p:nvSpPr>
            <p:cNvPr id="65" name="Ορθογώνιο: Στρογγύλεμα γωνιών 64">
              <a:extLst>
                <a:ext uri="{FF2B5EF4-FFF2-40B4-BE49-F238E27FC236}">
                  <a16:creationId xmlns:a16="http://schemas.microsoft.com/office/drawing/2014/main" id="{6257528F-BB33-4846-AE34-27999BAB7A87}"/>
                </a:ext>
              </a:extLst>
            </p:cNvPr>
            <p:cNvSpPr/>
            <p:nvPr/>
          </p:nvSpPr>
          <p:spPr bwMode="auto">
            <a:xfrm>
              <a:off x="5536496" y="685251"/>
              <a:ext cx="1013399" cy="512754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C0504E"/>
                </a:solidFill>
              </a:endParaRPr>
            </a:p>
          </p:txBody>
        </p:sp>
      </p:grpSp>
      <p:grpSp>
        <p:nvGrpSpPr>
          <p:cNvPr id="121" name="Ομάδα 120">
            <a:extLst>
              <a:ext uri="{FF2B5EF4-FFF2-40B4-BE49-F238E27FC236}">
                <a16:creationId xmlns:a16="http://schemas.microsoft.com/office/drawing/2014/main" id="{87535648-F348-4DB1-A44E-E91486165F93}"/>
              </a:ext>
            </a:extLst>
          </p:cNvPr>
          <p:cNvGrpSpPr/>
          <p:nvPr/>
        </p:nvGrpSpPr>
        <p:grpSpPr>
          <a:xfrm>
            <a:off x="6460136" y="1242314"/>
            <a:ext cx="1013496" cy="553998"/>
            <a:chOff x="6475686" y="1082307"/>
            <a:chExt cx="964380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uadroTexto 8">
                  <a:extLst>
                    <a:ext uri="{FF2B5EF4-FFF2-40B4-BE49-F238E27FC236}">
                      <a16:creationId xmlns:a16="http://schemas.microsoft.com/office/drawing/2014/main" id="{32ABD604-6213-4F70-AC1E-0904347EDDBE}"/>
                    </a:ext>
                  </a:extLst>
                </p:cNvPr>
                <p:cNvSpPr txBox="1"/>
                <p:nvPr/>
              </p:nvSpPr>
              <p:spPr>
                <a:xfrm>
                  <a:off x="6475686" y="1082307"/>
                  <a:ext cx="942333" cy="5539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000" b="1" i="1" u="none" strike="noStrike" kern="1200" cap="none" spc="0" baseline="0" dirty="0">
                      <a:solidFill>
                        <a:srgbClr val="9BBB58"/>
                      </a:solidFill>
                      <a:uFillTx/>
                      <a:latin typeface="Calibri"/>
                    </a:rPr>
                    <a:t>Penetration of the field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1" i="1">
                              <a:solidFill>
                                <a:srgbClr val="9BB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solidFill>
                                <a:srgbClr val="9BBB58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000" b="1" i="0">
                              <a:solidFill>
                                <a:srgbClr val="9BBB5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GB" sz="1000" b="1" i="1" u="none" strike="noStrike" kern="1200" cap="none" spc="0" baseline="0" dirty="0">
                      <a:solidFill>
                        <a:srgbClr val="9BBB58"/>
                      </a:solidFill>
                      <a:uFillTx/>
                      <a:latin typeface="Calibri"/>
                    </a:rPr>
                    <a:t> in the target</a:t>
                  </a:r>
                  <a:endParaRPr lang="fr-FR" sz="1000" b="0" i="1" u="none" strike="noStrike" kern="1200" cap="none" spc="0" baseline="0" dirty="0">
                    <a:solidFill>
                      <a:srgbClr val="9BBB58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4" name="CuadroTexto 8">
                  <a:extLst>
                    <a:ext uri="{FF2B5EF4-FFF2-40B4-BE49-F238E27FC236}">
                      <a16:creationId xmlns:a16="http://schemas.microsoft.com/office/drawing/2014/main" id="{32ABD604-6213-4F70-AC1E-0904347ED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686" y="1082307"/>
                  <a:ext cx="942333" cy="553998"/>
                </a:xfrm>
                <a:prstGeom prst="rect">
                  <a:avLst/>
                </a:prstGeom>
                <a:blipFill>
                  <a:blip r:embed="rId21"/>
                  <a:stretch>
                    <a:fillRect b="-6593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Ορθογώνιο: Στρογγύλεμα γωνιών 65">
              <a:extLst>
                <a:ext uri="{FF2B5EF4-FFF2-40B4-BE49-F238E27FC236}">
                  <a16:creationId xmlns:a16="http://schemas.microsoft.com/office/drawing/2014/main" id="{DBD0E041-09D3-4D8E-B8BE-25AB0DA28051}"/>
                </a:ext>
              </a:extLst>
            </p:cNvPr>
            <p:cNvSpPr/>
            <p:nvPr/>
          </p:nvSpPr>
          <p:spPr bwMode="auto">
            <a:xfrm>
              <a:off x="6497732" y="1101362"/>
              <a:ext cx="942334" cy="512754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4860626-EFA8-4733-A32F-6B57A5105E45}"/>
              </a:ext>
            </a:extLst>
          </p:cNvPr>
          <p:cNvSpPr txBox="1"/>
          <p:nvPr/>
        </p:nvSpPr>
        <p:spPr>
          <a:xfrm>
            <a:off x="3433811" y="1230684"/>
            <a:ext cx="254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 pinhole camera data</a:t>
            </a:r>
          </a:p>
        </p:txBody>
      </p:sp>
      <p:cxnSp>
        <p:nvCxnSpPr>
          <p:cNvPr id="124" name="Ευθεία γραμμή σύνδεσης 123">
            <a:extLst>
              <a:ext uri="{FF2B5EF4-FFF2-40B4-BE49-F238E27FC236}">
                <a16:creationId xmlns:a16="http://schemas.microsoft.com/office/drawing/2014/main" id="{FE7EF765-E322-42F7-A68E-5DB3AC01CD37}"/>
              </a:ext>
            </a:extLst>
          </p:cNvPr>
          <p:cNvCxnSpPr>
            <a:cxnSpLocks/>
          </p:cNvCxnSpPr>
          <p:nvPr/>
        </p:nvCxnSpPr>
        <p:spPr>
          <a:xfrm>
            <a:off x="3276139" y="1276350"/>
            <a:ext cx="2451390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Γραμμή σύνδεσης: Καμπύλη 129">
            <a:extLst>
              <a:ext uri="{FF2B5EF4-FFF2-40B4-BE49-F238E27FC236}">
                <a16:creationId xmlns:a16="http://schemas.microsoft.com/office/drawing/2014/main" id="{F6583868-57AA-44E4-9220-1D4A796FE82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78194" y="641429"/>
            <a:ext cx="1209410" cy="674705"/>
          </a:xfrm>
          <a:prstGeom prst="curvedConnector2">
            <a:avLst/>
          </a:prstGeom>
          <a:ln w="28575" cmpd="sng">
            <a:solidFill>
              <a:srgbClr val="DA9695"/>
            </a:solidFill>
            <a:tailEnd type="triangle"/>
          </a:ln>
          <a:effectLst/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Γραμμή σύνδεσης: Καμπύλη 131">
            <a:extLst>
              <a:ext uri="{FF2B5EF4-FFF2-40B4-BE49-F238E27FC236}">
                <a16:creationId xmlns:a16="http://schemas.microsoft.com/office/drawing/2014/main" id="{48B15DDA-12E4-4999-B980-6EED3F24FBC0}"/>
              </a:ext>
            </a:extLst>
          </p:cNvPr>
          <p:cNvCxnSpPr>
            <a:cxnSpLocks/>
          </p:cNvCxnSpPr>
          <p:nvPr/>
        </p:nvCxnSpPr>
        <p:spPr>
          <a:xfrm>
            <a:off x="5727529" y="1091147"/>
            <a:ext cx="679524" cy="378443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9BBB5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A45AE4BB-4C57-4A3E-8CD9-2B4725D3688A}"/>
              </a:ext>
            </a:extLst>
          </p:cNvPr>
          <p:cNvSpPr txBox="1"/>
          <p:nvPr/>
        </p:nvSpPr>
        <p:spPr>
          <a:xfrm>
            <a:off x="2627552" y="557540"/>
            <a:ext cx="2451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extreme magnetized plasma</a:t>
            </a:r>
          </a:p>
        </p:txBody>
      </p:sp>
      <p:grpSp>
        <p:nvGrpSpPr>
          <p:cNvPr id="73" name="Ομάδα 72">
            <a:extLst>
              <a:ext uri="{FF2B5EF4-FFF2-40B4-BE49-F238E27FC236}">
                <a16:creationId xmlns:a16="http://schemas.microsoft.com/office/drawing/2014/main" id="{F35E233F-AFA5-4E2E-B666-00C94B104648}"/>
              </a:ext>
            </a:extLst>
          </p:cNvPr>
          <p:cNvGrpSpPr/>
          <p:nvPr/>
        </p:nvGrpSpPr>
        <p:grpSpPr>
          <a:xfrm>
            <a:off x="1745225" y="2085326"/>
            <a:ext cx="1489479" cy="261610"/>
            <a:chOff x="2079700" y="2463728"/>
            <a:chExt cx="1489479" cy="26161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568013D-01E2-4EF7-893A-AAF9687061DE}"/>
                </a:ext>
              </a:extLst>
            </p:cNvPr>
            <p:cNvSpPr txBox="1"/>
            <p:nvPr/>
          </p:nvSpPr>
          <p:spPr>
            <a:xfrm>
              <a:off x="2079700" y="2463728"/>
              <a:ext cx="148947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Experimental Spectra </a:t>
              </a:r>
              <a:endParaRPr lang="en-US" sz="1100" dirty="0"/>
            </a:p>
          </p:txBody>
        </p:sp>
        <p:sp>
          <p:nvSpPr>
            <p:cNvPr id="71" name="Ορθογώνιο: Στρογγύλεμα γωνιών 70">
              <a:extLst>
                <a:ext uri="{FF2B5EF4-FFF2-40B4-BE49-F238E27FC236}">
                  <a16:creationId xmlns:a16="http://schemas.microsoft.com/office/drawing/2014/main" id="{65856FE1-BB82-460B-A159-E0745B0265B7}"/>
                </a:ext>
              </a:extLst>
            </p:cNvPr>
            <p:cNvSpPr/>
            <p:nvPr/>
          </p:nvSpPr>
          <p:spPr bwMode="auto">
            <a:xfrm>
              <a:off x="2105870" y="2505591"/>
              <a:ext cx="1390816" cy="19669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Ομάδα 74">
            <a:extLst>
              <a:ext uri="{FF2B5EF4-FFF2-40B4-BE49-F238E27FC236}">
                <a16:creationId xmlns:a16="http://schemas.microsoft.com/office/drawing/2014/main" id="{09E0D360-DA46-4F8E-A0DC-87F34D3EBC02}"/>
              </a:ext>
            </a:extLst>
          </p:cNvPr>
          <p:cNvGrpSpPr/>
          <p:nvPr/>
        </p:nvGrpSpPr>
        <p:grpSpPr>
          <a:xfrm>
            <a:off x="1706718" y="2405377"/>
            <a:ext cx="2795116" cy="1659767"/>
            <a:chOff x="1734889" y="2893183"/>
            <a:chExt cx="2795116" cy="1659767"/>
          </a:xfrm>
        </p:grpSpPr>
        <p:grpSp>
          <p:nvGrpSpPr>
            <p:cNvPr id="74" name="Ομάδα 73">
              <a:extLst>
                <a:ext uri="{FF2B5EF4-FFF2-40B4-BE49-F238E27FC236}">
                  <a16:creationId xmlns:a16="http://schemas.microsoft.com/office/drawing/2014/main" id="{DDD9F107-2558-4A26-A5EB-41C3AF4D88BD}"/>
                </a:ext>
              </a:extLst>
            </p:cNvPr>
            <p:cNvGrpSpPr/>
            <p:nvPr/>
          </p:nvGrpSpPr>
          <p:grpSpPr>
            <a:xfrm>
              <a:off x="1734889" y="2893183"/>
              <a:ext cx="2795116" cy="1659767"/>
              <a:chOff x="1800435" y="2955034"/>
              <a:chExt cx="2795116" cy="1659767"/>
            </a:xfrm>
          </p:grpSpPr>
          <p:grpSp>
            <p:nvGrpSpPr>
              <p:cNvPr id="107" name="Ομάδα 106">
                <a:extLst>
                  <a:ext uri="{FF2B5EF4-FFF2-40B4-BE49-F238E27FC236}">
                    <a16:creationId xmlns:a16="http://schemas.microsoft.com/office/drawing/2014/main" id="{396920F5-0298-4203-9DDC-76D6FFE4CC91}"/>
                  </a:ext>
                </a:extLst>
              </p:cNvPr>
              <p:cNvGrpSpPr/>
              <p:nvPr/>
            </p:nvGrpSpPr>
            <p:grpSpPr>
              <a:xfrm>
                <a:off x="1800435" y="2955034"/>
                <a:ext cx="2641123" cy="1659767"/>
                <a:chOff x="1812839" y="3009379"/>
                <a:chExt cx="2641123" cy="1659767"/>
              </a:xfrm>
            </p:grpSpPr>
            <p:pic>
              <p:nvPicPr>
                <p:cNvPr id="114" name="Imagen 6">
                  <a:extLst>
                    <a:ext uri="{FF2B5EF4-FFF2-40B4-BE49-F238E27FC236}">
                      <a16:creationId xmlns:a16="http://schemas.microsoft.com/office/drawing/2014/main" id="{C930F93C-B94D-4168-B8D0-500240D5A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7566" t="4586" r="8263" b="2455"/>
                <a:stretch/>
              </p:blipFill>
              <p:spPr>
                <a:xfrm>
                  <a:off x="1812839" y="3009379"/>
                  <a:ext cx="2641123" cy="1659767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grpSp>
              <p:nvGrpSpPr>
                <p:cNvPr id="116" name="Ομάδα 115">
                  <a:extLst>
                    <a:ext uri="{FF2B5EF4-FFF2-40B4-BE49-F238E27FC236}">
                      <a16:creationId xmlns:a16="http://schemas.microsoft.com/office/drawing/2014/main" id="{567203E8-47F9-488D-9AA2-1D9006BB8AC1}"/>
                    </a:ext>
                  </a:extLst>
                </p:cNvPr>
                <p:cNvGrpSpPr/>
                <p:nvPr/>
              </p:nvGrpSpPr>
              <p:grpSpPr>
                <a:xfrm>
                  <a:off x="3120997" y="3117100"/>
                  <a:ext cx="1143003" cy="461665"/>
                  <a:chOff x="5524757" y="2020876"/>
                  <a:chExt cx="1174814" cy="53720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857F6232-6067-4B8C-8E51-0FF95A9D4A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24757" y="2020876"/>
                        <a:ext cx="1174814" cy="5372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solidFill>
                              <a:srgbClr val="836967"/>
                            </a:solidFill>
                          </a:rPr>
                          <a:t>     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5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15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15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15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15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15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oMath>
                        </a14:m>
                        <a:r>
                          <a:rPr lang="en-US" sz="1150" b="1" u="none" strike="noStrike" kern="1200" cap="none" spc="0" baseline="0" dirty="0">
                            <a:solidFill>
                              <a:srgbClr val="0000FF"/>
                            </a:solidFill>
                            <a:uFillTx/>
                            <a:latin typeface="Calibri"/>
                          </a:rPr>
                          <a:t> </a:t>
                        </a:r>
                        <a:endParaRPr lang="en-US" sz="1150" b="1" dirty="0">
                          <a:solidFill>
                            <a:srgbClr val="0000FF"/>
                          </a:solidFill>
                          <a:latin typeface="Calibri"/>
                        </a:endParaRPr>
                      </a:p>
                      <a:p>
                        <a:r>
                          <a:rPr lang="en-US" sz="1200" b="1" dirty="0">
                            <a:solidFill>
                              <a:srgbClr val="FF0000"/>
                            </a:solidFill>
                          </a:rPr>
                          <a:t>     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15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15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15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15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𝟐𝟒</m:t>
                            </m:r>
                            <m:r>
                              <a:rPr lang="en-US" sz="115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15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oMath>
                        </a14:m>
                        <a:endParaRPr lang="en-US" sz="115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47504D5F-F393-41C0-8A80-1F984EC46E3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24757" y="2020876"/>
                        <a:ext cx="1174814" cy="537203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9" name="Ευθεία γραμμή σύνδεσης 118">
                    <a:extLst>
                      <a:ext uri="{FF2B5EF4-FFF2-40B4-BE49-F238E27FC236}">
                        <a16:creationId xmlns:a16="http://schemas.microsoft.com/office/drawing/2014/main" id="{748212E3-8CBE-414C-82C0-44A1D8EBD9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16830" y="2203408"/>
                    <a:ext cx="191705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Ευθεία γραμμή σύνδεσης 119">
                    <a:extLst>
                      <a:ext uri="{FF2B5EF4-FFF2-40B4-BE49-F238E27FC236}">
                        <a16:creationId xmlns:a16="http://schemas.microsoft.com/office/drawing/2014/main" id="{E652BFC1-F575-48A7-85BB-AD747AD128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13186" y="2373774"/>
                    <a:ext cx="191705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74C6FBC-C3E4-48D6-9112-407B95493ED1}"/>
                      </a:ext>
                    </a:extLst>
                  </p:cNvPr>
                  <p:cNvSpPr txBox="1"/>
                  <p:nvPr/>
                </p:nvSpPr>
                <p:spPr>
                  <a:xfrm>
                    <a:off x="2693976" y="3460438"/>
                    <a:ext cx="1901575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685800" algn="l"/>
                      </a:tabLs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𝑳𝒚</m:t>
                            </m:r>
                          </m:e>
                          <m:sub>
                            <m:r>
                              <a:rPr lang="el-GR" sz="11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b>
                        </m:sSub>
                      </m:oMath>
                    </a14:m>
                    <a:r>
                      <a:rPr lang="en-US" sz="1100" b="1" dirty="0"/>
                      <a:t>/</a:t>
                    </a:r>
                    <a14:m>
                      <m:oMath xmlns:m="http://schemas.openxmlformats.org/officeDocument/2006/math">
                        <m:r>
                          <a:rPr lang="en-US" sz="1100" b="1" i="1">
                            <a:latin typeface="Cambria Math" panose="02040503050406030204" pitchFamily="18" charset="0"/>
                          </a:rPr>
                          <m:t>𝑯𝒆</m:t>
                        </m:r>
                      </m:oMath>
                    </a14:m>
                    <a:r>
                      <a:rPr lang="en-US" sz="1100" b="1" dirty="0"/>
                      <a:t>-sat</a:t>
                    </a: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74C6FBC-C3E4-48D6-9112-407B95493E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976" y="3460438"/>
                    <a:ext cx="1901575" cy="2616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2326" b="-139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Ευθύγραμμο βέλος σύνδεσης 124">
                <a:extLst>
                  <a:ext uri="{FF2B5EF4-FFF2-40B4-BE49-F238E27FC236}">
                    <a16:creationId xmlns:a16="http://schemas.microsoft.com/office/drawing/2014/main" id="{21FFADBB-3667-414C-8451-895A43B14A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87946" y="3605271"/>
                <a:ext cx="295250" cy="87539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Ευθύγραμμο βέλος σύνδεσης 125">
                <a:extLst>
                  <a:ext uri="{FF2B5EF4-FFF2-40B4-BE49-F238E27FC236}">
                    <a16:creationId xmlns:a16="http://schemas.microsoft.com/office/drawing/2014/main" id="{8855534E-B6A2-4D89-9AB6-8979E1F088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7450" y="3692810"/>
                <a:ext cx="355746" cy="252912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Ευθύγραμμο βέλος σύνδεσης 126">
                <a:extLst>
                  <a:ext uri="{FF2B5EF4-FFF2-40B4-BE49-F238E27FC236}">
                    <a16:creationId xmlns:a16="http://schemas.microsoft.com/office/drawing/2014/main" id="{8349D77D-0F18-4252-BB0A-6CCF32DB2D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0190" y="3870325"/>
                <a:ext cx="497406" cy="12666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Ευθύγραμμο βέλος σύνδεσης 128">
                <a:extLst>
                  <a:ext uri="{FF2B5EF4-FFF2-40B4-BE49-F238E27FC236}">
                    <a16:creationId xmlns:a16="http://schemas.microsoft.com/office/drawing/2014/main" id="{E172ACA6-78F5-46B9-A4FE-8CE3FA9B49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1396" y="3871667"/>
                <a:ext cx="71638" cy="19836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F8D0135-6D1C-4CA7-B485-2D1B17E69511}"/>
                    </a:ext>
                  </a:extLst>
                </p:cNvPr>
                <p:cNvSpPr txBox="1"/>
                <p:nvPr/>
              </p:nvSpPr>
              <p:spPr>
                <a:xfrm>
                  <a:off x="3581400" y="3603917"/>
                  <a:ext cx="834262" cy="276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𝑳𝒚</m:t>
                          </m:r>
                        </m:e>
                        <m:sub>
                          <m:r>
                            <a:rPr lang="el-GR" sz="11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sub>
                      </m:sSub>
                    </m:oMath>
                  </a14:m>
                  <a:r>
                    <a:rPr lang="en-US" sz="1100" b="1" dirty="0"/>
                    <a:t>/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  <m:sub>
                          <m:r>
                            <a:rPr lang="el-GR" sz="11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sub>
                      </m:sSub>
                    </m:oMath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F8D0135-6D1C-4CA7-B485-2D1B17E69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3603917"/>
                  <a:ext cx="834262" cy="276871"/>
                </a:xfrm>
                <a:prstGeom prst="rect">
                  <a:avLst/>
                </a:prstGeom>
                <a:blipFill>
                  <a:blip r:embed="rId28"/>
                  <a:stretch>
                    <a:fillRect t="-217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Ομάδα 75">
            <a:extLst>
              <a:ext uri="{FF2B5EF4-FFF2-40B4-BE49-F238E27FC236}">
                <a16:creationId xmlns:a16="http://schemas.microsoft.com/office/drawing/2014/main" id="{F3C1BC9E-6E32-44A5-9DD5-41E08B7F3BE4}"/>
              </a:ext>
            </a:extLst>
          </p:cNvPr>
          <p:cNvGrpSpPr/>
          <p:nvPr/>
        </p:nvGrpSpPr>
        <p:grpSpPr>
          <a:xfrm>
            <a:off x="5382090" y="1993588"/>
            <a:ext cx="2986641" cy="261610"/>
            <a:chOff x="5131749" y="2704198"/>
            <a:chExt cx="2986641" cy="261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D03CFB7-A3D4-48D7-85CD-5DF442101EA8}"/>
                    </a:ext>
                  </a:extLst>
                </p:cNvPr>
                <p:cNvSpPr txBox="1"/>
                <p:nvPr/>
              </p:nvSpPr>
              <p:spPr>
                <a:xfrm>
                  <a:off x="5131749" y="2704198"/>
                  <a:ext cx="2986641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Synthetic Spectra </a:t>
                  </a:r>
                  <a:r>
                    <a:rPr lang="en-US" sz="1100" b="1" dirty="0">
                      <a:solidFill>
                        <a:schemeClr val="bg1"/>
                      </a:solidFill>
                    </a:rPr>
                    <a:t>(at </a:t>
                  </a:r>
                  <a14:m>
                    <m:oMath xmlns:m="http://schemas.openxmlformats.org/officeDocument/2006/math">
                      <m:r>
                        <a:rPr lang="en-US" sz="11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US" sz="11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100" b="1" dirty="0">
                      <a:solidFill>
                        <a:schemeClr val="bg1"/>
                      </a:solidFill>
                    </a:rPr>
                    <a:t>)</a:t>
                  </a:r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D03CFB7-A3D4-48D7-85CD-5DF442101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749" y="2704198"/>
                  <a:ext cx="2986641" cy="261610"/>
                </a:xfrm>
                <a:prstGeom prst="rect">
                  <a:avLst/>
                </a:prstGeom>
                <a:blipFill>
                  <a:blip r:embed="rId29"/>
                  <a:stretch>
                    <a:fillRect t="-2326"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Ορθογώνιο: Στρογγύλεμα γωνιών 132">
              <a:extLst>
                <a:ext uri="{FF2B5EF4-FFF2-40B4-BE49-F238E27FC236}">
                  <a16:creationId xmlns:a16="http://schemas.microsoft.com/office/drawing/2014/main" id="{EAF94501-790C-4B7C-A3D7-0A6919DEB6FE}"/>
                </a:ext>
              </a:extLst>
            </p:cNvPr>
            <p:cNvSpPr/>
            <p:nvPr/>
          </p:nvSpPr>
          <p:spPr bwMode="auto">
            <a:xfrm>
              <a:off x="5131749" y="2730759"/>
              <a:ext cx="2105390" cy="20848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1" name="Εικόνα 90">
            <a:extLst>
              <a:ext uri="{FF2B5EF4-FFF2-40B4-BE49-F238E27FC236}">
                <a16:creationId xmlns:a16="http://schemas.microsoft.com/office/drawing/2014/main" id="{06FC0D58-B305-45FB-9ABC-32C750B17CD2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33154" t="30421" r="27200" b="43938"/>
          <a:stretch/>
        </p:blipFill>
        <p:spPr>
          <a:xfrm>
            <a:off x="3248952" y="1470090"/>
            <a:ext cx="2055719" cy="74788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394B1CE-06CB-4AD8-B346-2DD25991D767}"/>
              </a:ext>
            </a:extLst>
          </p:cNvPr>
          <p:cNvSpPr txBox="1"/>
          <p:nvPr/>
        </p:nvSpPr>
        <p:spPr>
          <a:xfrm>
            <a:off x="1652857" y="4065144"/>
            <a:ext cx="2998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Reproducible Ar-doping K-shell line emission spectra evidence impact of seed B-field on the implosion hydrodynamics and the compressed core plasma conditions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2AC7B08-0166-4F17-94D5-5653B1980073}"/>
              </a:ext>
            </a:extLst>
          </p:cNvPr>
          <p:cNvSpPr txBox="1"/>
          <p:nvPr/>
        </p:nvSpPr>
        <p:spPr>
          <a:xfrm>
            <a:off x="4495800" y="4095750"/>
            <a:ext cx="31653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synthetic spectra fairly reproduce the experimental observations. Extended MHD sims and advanced atomic kinetic calculations were used [1]</a:t>
            </a:r>
          </a:p>
        </p:txBody>
      </p:sp>
      <p:pic>
        <p:nvPicPr>
          <p:cNvPr id="100" name="Εικόνα 99">
            <a:extLst>
              <a:ext uri="{FF2B5EF4-FFF2-40B4-BE49-F238E27FC236}">
                <a16:creationId xmlns:a16="http://schemas.microsoft.com/office/drawing/2014/main" id="{4D541061-066C-41AC-8276-DF5ADD24558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315" y="4908594"/>
            <a:ext cx="614697" cy="224445"/>
          </a:xfrm>
          <a:prstGeom prst="rect">
            <a:avLst/>
          </a:prstGeom>
        </p:spPr>
      </p:pic>
      <p:pic>
        <p:nvPicPr>
          <p:cNvPr id="135" name="Εικόνα 134">
            <a:extLst>
              <a:ext uri="{FF2B5EF4-FFF2-40B4-BE49-F238E27FC236}">
                <a16:creationId xmlns:a16="http://schemas.microsoft.com/office/drawing/2014/main" id="{D48F8FBD-6655-4105-963E-CE6603060C4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4777" y="4908594"/>
            <a:ext cx="614697" cy="224445"/>
          </a:xfrm>
          <a:prstGeom prst="rect">
            <a:avLst/>
          </a:prstGeom>
        </p:spPr>
      </p:pic>
      <p:pic>
        <p:nvPicPr>
          <p:cNvPr id="136" name="Εικόνα 135">
            <a:extLst>
              <a:ext uri="{FF2B5EF4-FFF2-40B4-BE49-F238E27FC236}">
                <a16:creationId xmlns:a16="http://schemas.microsoft.com/office/drawing/2014/main" id="{98DA58AD-B8F1-4985-A0D7-D3333B03DB1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48952" y="4908569"/>
            <a:ext cx="614697" cy="224445"/>
          </a:xfrm>
          <a:prstGeom prst="rect">
            <a:avLst/>
          </a:prstGeom>
        </p:spPr>
      </p:pic>
      <p:pic>
        <p:nvPicPr>
          <p:cNvPr id="137" name="Εικόνα 136">
            <a:extLst>
              <a:ext uri="{FF2B5EF4-FFF2-40B4-BE49-F238E27FC236}">
                <a16:creationId xmlns:a16="http://schemas.microsoft.com/office/drawing/2014/main" id="{1A2849C2-597A-46E6-AC04-48DE4FA07B0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10001" y="4910518"/>
            <a:ext cx="614697" cy="224445"/>
          </a:xfrm>
          <a:prstGeom prst="rect">
            <a:avLst/>
          </a:prstGeom>
        </p:spPr>
      </p:pic>
      <p:pic>
        <p:nvPicPr>
          <p:cNvPr id="138" name="Εικόνα 137">
            <a:extLst>
              <a:ext uri="{FF2B5EF4-FFF2-40B4-BE49-F238E27FC236}">
                <a16:creationId xmlns:a16="http://schemas.microsoft.com/office/drawing/2014/main" id="{AB3849A9-6F64-47E9-83B1-ADF4FDBF68F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11955" y="4910390"/>
            <a:ext cx="614697" cy="224445"/>
          </a:xfrm>
          <a:prstGeom prst="rect">
            <a:avLst/>
          </a:prstGeom>
        </p:spPr>
      </p:pic>
      <p:pic>
        <p:nvPicPr>
          <p:cNvPr id="141" name="Εικόνα 140">
            <a:extLst>
              <a:ext uri="{FF2B5EF4-FFF2-40B4-BE49-F238E27FC236}">
                <a16:creationId xmlns:a16="http://schemas.microsoft.com/office/drawing/2014/main" id="{1F349514-E547-4962-8E42-1D491131C87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13909" y="4908569"/>
            <a:ext cx="614697" cy="224445"/>
          </a:xfrm>
          <a:prstGeom prst="rect">
            <a:avLst/>
          </a:prstGeom>
        </p:spPr>
      </p:pic>
      <p:pic>
        <p:nvPicPr>
          <p:cNvPr id="142" name="Εικόνα 141">
            <a:extLst>
              <a:ext uri="{FF2B5EF4-FFF2-40B4-BE49-F238E27FC236}">
                <a16:creationId xmlns:a16="http://schemas.microsoft.com/office/drawing/2014/main" id="{AEC175E8-39C7-4BEB-9723-A90E8693497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96713" y="4909500"/>
            <a:ext cx="614697" cy="224445"/>
          </a:xfrm>
          <a:prstGeom prst="rect">
            <a:avLst/>
          </a:prstGeom>
        </p:spPr>
      </p:pic>
      <p:pic>
        <p:nvPicPr>
          <p:cNvPr id="143" name="Εικόνα 142">
            <a:extLst>
              <a:ext uri="{FF2B5EF4-FFF2-40B4-BE49-F238E27FC236}">
                <a16:creationId xmlns:a16="http://schemas.microsoft.com/office/drawing/2014/main" id="{ED9D594B-9A31-4621-BDAA-D8F7BCD0946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20950" y="4909788"/>
            <a:ext cx="614697" cy="224445"/>
          </a:xfrm>
          <a:prstGeom prst="rect">
            <a:avLst/>
          </a:prstGeom>
        </p:spPr>
      </p:pic>
      <p:pic>
        <p:nvPicPr>
          <p:cNvPr id="144" name="Picture 12" descr="ZNetUS_Workshop_2020">
            <a:extLst>
              <a:ext uri="{FF2B5EF4-FFF2-40B4-BE49-F238E27FC236}">
                <a16:creationId xmlns:a16="http://schemas.microsoft.com/office/drawing/2014/main" id="{ABA690CC-080B-4FF3-93F0-3EE56E48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51" y="4216809"/>
            <a:ext cx="455571" cy="2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Εικόνα 101">
            <a:extLst>
              <a:ext uri="{FF2B5EF4-FFF2-40B4-BE49-F238E27FC236}">
                <a16:creationId xmlns:a16="http://schemas.microsoft.com/office/drawing/2014/main" id="{973E0E43-198D-4C1F-B93B-DD3A6B22771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96200" y="4013537"/>
            <a:ext cx="602845" cy="186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82ECE8D-8F0F-4CB3-8E1A-9514E47A8FC9}"/>
                  </a:ext>
                </a:extLst>
              </p:cNvPr>
              <p:cNvSpPr txBox="1"/>
              <p:nvPr/>
            </p:nvSpPr>
            <p:spPr>
              <a:xfrm>
                <a:off x="3627679" y="1425318"/>
                <a:ext cx="23301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900" i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At stagnation </a:t>
                </a:r>
                <a:r>
                  <a:rPr lang="en-US" sz="900" i="1" dirty="0">
                    <a:ea typeface="Cambria Math" panose="02040503050406030204" pitchFamily="18" charset="0"/>
                  </a:rPr>
                  <a:t> </a:t>
                </a:r>
                <a:r>
                  <a:rPr lang="en-US" sz="600" dirty="0">
                    <a:cs typeface="Calibri" panose="020F0502020204030204" pitchFamily="34" charset="0"/>
                    <a:sym typeface="Wingdings" panose="05000000000000000000" pitchFamily="2" charset="2"/>
                  </a:rPr>
                  <a:t></a:t>
                </a:r>
                <a:r>
                  <a:rPr lang="en-US" sz="9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sz="9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15 </m:t>
                    </m:r>
                    <m:r>
                      <a:rPr lang="el-GR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900" dirty="0">
                  <a:ea typeface="Cambria Math" panose="02040503050406030204" pitchFamily="18" charset="0"/>
                </a:endParaRPr>
              </a:p>
              <a:p>
                <a:r>
                  <a:rPr lang="en-US" sz="900" dirty="0">
                    <a:solidFill>
                      <a:schemeClr val="tx1"/>
                    </a:solidFill>
                    <a:cs typeface="Calibri" panose="020F0502020204030204" pitchFamily="34" charset="0"/>
                    <a:sym typeface="Wingdings" panose="05000000000000000000" pitchFamily="2" charset="2"/>
                  </a:rPr>
                  <a:t>                      </a:t>
                </a:r>
                <a:r>
                  <a:rPr lang="en-US" sz="600" dirty="0">
                    <a:solidFill>
                      <a:schemeClr val="tx1"/>
                    </a:solidFill>
                    <a:cs typeface="Calibri" panose="020F0502020204030204" pitchFamily="34" charset="0"/>
                    <a:sym typeface="Wingdings" panose="05000000000000000000" pitchFamily="2" charset="2"/>
                  </a:rPr>
                  <a:t>  </a:t>
                </a:r>
                <a:r>
                  <a:rPr lang="en-US" sz="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</m:t>
                        </m:r>
                        <m:r>
                          <a:rPr 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𝐵𝑇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9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1.6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𝑛𝑠</m:t>
                    </m:r>
                  </m:oMath>
                </a14:m>
                <a:endParaRPr 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82ECE8D-8F0F-4CB3-8E1A-9514E47A8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79" y="1425318"/>
                <a:ext cx="2330192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Box 145">
            <a:extLst>
              <a:ext uri="{FF2B5EF4-FFF2-40B4-BE49-F238E27FC236}">
                <a16:creationId xmlns:a16="http://schemas.microsoft.com/office/drawing/2014/main" id="{FD30795C-FE3B-4381-9288-5155BEB2877C}"/>
              </a:ext>
            </a:extLst>
          </p:cNvPr>
          <p:cNvSpPr txBox="1"/>
          <p:nvPr/>
        </p:nvSpPr>
        <p:spPr>
          <a:xfrm>
            <a:off x="5029393" y="4662461"/>
            <a:ext cx="261716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270000" algn="l">
              <a:lnSpc>
                <a:spcPct val="100000"/>
              </a:lnSpc>
              <a:buClr>
                <a:srgbClr val="002E67"/>
              </a:buClr>
            </a:pPr>
            <a:r>
              <a:rPr lang="es-ES" sz="600" dirty="0">
                <a:solidFill>
                  <a:schemeClr val="bg1"/>
                </a:solidFill>
                <a:ea typeface="Arial" charset="0"/>
                <a:cs typeface="Arial" charset="0"/>
              </a:rPr>
              <a:t>[1] C. A. Walsh et al., Plasma Phys. Control. Fusion </a:t>
            </a:r>
            <a:r>
              <a:rPr lang="es-ES" sz="600" b="1" dirty="0">
                <a:solidFill>
                  <a:schemeClr val="bg1"/>
                </a:solidFill>
                <a:ea typeface="Arial" charset="0"/>
                <a:cs typeface="Arial" charset="0"/>
              </a:rPr>
              <a:t>64</a:t>
            </a:r>
            <a:r>
              <a:rPr lang="es-ES" sz="600" dirty="0">
                <a:solidFill>
                  <a:schemeClr val="bg1"/>
                </a:solidFill>
                <a:ea typeface="Arial" charset="0"/>
                <a:cs typeface="Arial" charset="0"/>
              </a:rPr>
              <a:t>, 025007 (2022)       </a:t>
            </a:r>
            <a:endParaRPr lang="es-ES" sz="600" b="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06" name="Ευθύγραμμο βέλος σύνδεσης 105">
            <a:extLst>
              <a:ext uri="{FF2B5EF4-FFF2-40B4-BE49-F238E27FC236}">
                <a16:creationId xmlns:a16="http://schemas.microsoft.com/office/drawing/2014/main" id="{5B3A0A4E-8E09-4AEC-AA2D-6B1AD66FFD75}"/>
              </a:ext>
            </a:extLst>
          </p:cNvPr>
          <p:cNvCxnSpPr>
            <a:cxnSpLocks/>
            <a:endCxn id="148" idx="1"/>
          </p:cNvCxnSpPr>
          <p:nvPr/>
        </p:nvCxnSpPr>
        <p:spPr>
          <a:xfrm flipV="1">
            <a:off x="5304671" y="1782384"/>
            <a:ext cx="274251" cy="16397"/>
          </a:xfrm>
          <a:prstGeom prst="straightConnector1">
            <a:avLst/>
          </a:prstGeom>
          <a:ln w="28575" cmpd="sng">
            <a:solidFill>
              <a:srgbClr val="F8944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62AE3FFB-EF8A-4787-B622-1072F7DB21E1}"/>
              </a:ext>
            </a:extLst>
          </p:cNvPr>
          <p:cNvSpPr txBox="1"/>
          <p:nvPr/>
        </p:nvSpPr>
        <p:spPr>
          <a:xfrm>
            <a:off x="5578922" y="1566940"/>
            <a:ext cx="821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rgbClr val="F89444"/>
                </a:solidFill>
              </a:rPr>
              <a:t>Ar-doped target</a:t>
            </a:r>
          </a:p>
        </p:txBody>
      </p:sp>
      <p:pic>
        <p:nvPicPr>
          <p:cNvPr id="155" name="Εικόνα 154">
            <a:extLst>
              <a:ext uri="{FF2B5EF4-FFF2-40B4-BE49-F238E27FC236}">
                <a16:creationId xmlns:a16="http://schemas.microsoft.com/office/drawing/2014/main" id="{9BD8BD13-2E02-44E9-ACE9-98513C7503A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7608" y="556731"/>
            <a:ext cx="1430528" cy="804672"/>
          </a:xfrm>
          <a:prstGeom prst="rect">
            <a:avLst/>
          </a:prstGeom>
        </p:spPr>
      </p:pic>
      <p:pic>
        <p:nvPicPr>
          <p:cNvPr id="159" name="Εικόνα 158">
            <a:extLst>
              <a:ext uri="{FF2B5EF4-FFF2-40B4-BE49-F238E27FC236}">
                <a16:creationId xmlns:a16="http://schemas.microsoft.com/office/drawing/2014/main" id="{D95D83C8-AE7E-467F-8BF9-400302BD216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10380" y="3125834"/>
            <a:ext cx="1430528" cy="804672"/>
          </a:xfrm>
          <a:prstGeom prst="rect">
            <a:avLst/>
          </a:prstGeom>
        </p:spPr>
      </p:pic>
      <p:pic>
        <p:nvPicPr>
          <p:cNvPr id="163" name="Εικόνα 162">
            <a:extLst>
              <a:ext uri="{FF2B5EF4-FFF2-40B4-BE49-F238E27FC236}">
                <a16:creationId xmlns:a16="http://schemas.microsoft.com/office/drawing/2014/main" id="{79FB7867-D574-4879-95E0-5C6D6D9D788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5315" y="3974424"/>
            <a:ext cx="1430528" cy="804672"/>
          </a:xfrm>
          <a:prstGeom prst="rect">
            <a:avLst/>
          </a:prstGeom>
        </p:spPr>
      </p:pic>
      <p:pic>
        <p:nvPicPr>
          <p:cNvPr id="167" name="Εικόνα 166">
            <a:extLst>
              <a:ext uri="{FF2B5EF4-FFF2-40B4-BE49-F238E27FC236}">
                <a16:creationId xmlns:a16="http://schemas.microsoft.com/office/drawing/2014/main" id="{C538D123-C03E-4154-A40B-9FC72948FE4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0833" t="15792" r="23246" b="14038"/>
          <a:stretch/>
        </p:blipFill>
        <p:spPr>
          <a:xfrm>
            <a:off x="1676176" y="825684"/>
            <a:ext cx="1522038" cy="1074319"/>
          </a:xfrm>
          <a:prstGeom prst="rect">
            <a:avLst/>
          </a:prstGeom>
        </p:spPr>
      </p:pic>
      <p:pic>
        <p:nvPicPr>
          <p:cNvPr id="168" name="Imagen 11">
            <a:extLst>
              <a:ext uri="{FF2B5EF4-FFF2-40B4-BE49-F238E27FC236}">
                <a16:creationId xmlns:a16="http://schemas.microsoft.com/office/drawing/2014/main" id="{20EC6C43-5FE4-4DA7-87B1-6AF05DAC3D72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5607" t="5643" r="7261"/>
          <a:stretch/>
        </p:blipFill>
        <p:spPr>
          <a:xfrm>
            <a:off x="4732917" y="2312475"/>
            <a:ext cx="2754289" cy="17842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9" name="Εικόνα 168">
            <a:extLst>
              <a:ext uri="{FF2B5EF4-FFF2-40B4-BE49-F238E27FC236}">
                <a16:creationId xmlns:a16="http://schemas.microsoft.com/office/drawing/2014/main" id="{E15AD48D-900A-4F89-9446-28355015508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54" y="2440679"/>
            <a:ext cx="1496361" cy="37712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9" name="Ευθεία γραμμή σύνδεσης 78">
            <a:extLst>
              <a:ext uri="{FF2B5EF4-FFF2-40B4-BE49-F238E27FC236}">
                <a16:creationId xmlns:a16="http://schemas.microsoft.com/office/drawing/2014/main" id="{12392701-A863-46F0-A3B5-B0867608A964}"/>
              </a:ext>
            </a:extLst>
          </p:cNvPr>
          <p:cNvCxnSpPr>
            <a:cxnSpLocks/>
          </p:cNvCxnSpPr>
          <p:nvPr/>
        </p:nvCxnSpPr>
        <p:spPr>
          <a:xfrm flipH="1">
            <a:off x="4457104" y="2319531"/>
            <a:ext cx="7337" cy="2269772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6AA631C-992B-4ACA-A90B-AB165287B5F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609220" y="1406392"/>
            <a:ext cx="1430528" cy="80467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5E0479F-1EA6-4F90-A17C-EDCFA9A98856}"/>
              </a:ext>
            </a:extLst>
          </p:cNvPr>
          <p:cNvSpPr txBox="1"/>
          <p:nvPr/>
        </p:nvSpPr>
        <p:spPr>
          <a:xfrm>
            <a:off x="1975461" y="4877486"/>
            <a:ext cx="5206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 b="1" i="1" dirty="0">
                <a:solidFill>
                  <a:schemeClr val="bg1"/>
                </a:solidFill>
                <a:effectLst/>
                <a:latin typeface="+mj-lt"/>
              </a:rPr>
              <a:t>Work supported by the DOE Office of Science Grant No. DE-SC0022250, by NNSA/NLUF Grant No. DE-NA0003940, Grant No. PID2019-108764RB-I00 (MICINN, Spain), and EUROfusion Consortium under Grant No. 101052200.</a:t>
            </a:r>
            <a:endParaRPr lang="en-US" sz="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99C4BA5-0D5D-472D-99CC-6260A569BEB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7626" y="2270244"/>
            <a:ext cx="1430528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DS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" id="{152BC115-FB7C-0348-9918-79AFD223B50E}" vid="{FFB4DA9F-EA1F-FA45-9473-5F48F67EB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ppt_2.0_16x9</Template>
  <TotalTime>709</TotalTime>
  <Words>370</Words>
  <Application>Microsoft Office PowerPoint</Application>
  <PresentationFormat>Προβολή στην οθόνη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Lucida Grande</vt:lpstr>
      <vt:lpstr>Wingdings</vt:lpstr>
      <vt:lpstr>Wingdings 2</vt:lpstr>
      <vt:lpstr>2015_PPT_UNC_DS_V2</vt:lpstr>
      <vt:lpstr>Characterizing strongly magnetized hot dense plasmas in cylindrical implosion experiments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1 — Main Title [54 pt Calibri Bold] 2 Columns flanking finding. Columns can use existing 16x9 ppt presentation .jpg exports for drilldown info</dc:title>
  <dc:creator>Camarillo, Sarah</dc:creator>
  <cp:lastModifiedBy>Christos Vlachos</cp:lastModifiedBy>
  <cp:revision>76</cp:revision>
  <cp:lastPrinted>2015-07-27T18:49:14Z</cp:lastPrinted>
  <dcterms:created xsi:type="dcterms:W3CDTF">2022-01-18T21:24:57Z</dcterms:created>
  <dcterms:modified xsi:type="dcterms:W3CDTF">2022-02-04T16:09:39Z</dcterms:modified>
</cp:coreProperties>
</file>