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3"/>
  </p:notesMasterIdLst>
  <p:handoutMasterIdLst>
    <p:handoutMasterId r:id="rId4"/>
  </p:handoutMasterIdLst>
  <p:sldIdLst>
    <p:sldId id="538" r:id="rId2"/>
  </p:sldIdLst>
  <p:sldSz cx="9144000" cy="5143500" type="screen16x9"/>
  <p:notesSz cx="7023100" cy="9309100"/>
  <p:defaultTextStyle>
    <a:defPPr>
      <a:defRPr lang="en-US"/>
    </a:defPPr>
    <a:lvl1pPr marL="0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80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3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71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9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7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5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437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  <p:cmAuthor id="1" name="Chavez, Brian" initials="CB" lastIdx="25" clrIdx="1">
    <p:extLst>
      <p:ext uri="{19B8F6BF-5375-455C-9EA6-DF929625EA0E}">
        <p15:presenceInfo xmlns:p15="http://schemas.microsoft.com/office/powerpoint/2012/main" userId="S::chavez25@llnl.gov::f4703248-a08d-4bd8-9e36-50fe8869fc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274" autoAdjust="0"/>
  </p:normalViewPr>
  <p:slideViewPr>
    <p:cSldViewPr>
      <p:cViewPr varScale="1">
        <p:scale>
          <a:sx n="118" d="100"/>
          <a:sy n="118" d="100"/>
        </p:scale>
        <p:origin x="372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2/4/2022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1pPr>
    <a:lvl2pPr marL="408180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2pPr>
    <a:lvl3pPr marL="81635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3pPr>
    <a:lvl4pPr marL="122453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4pPr>
    <a:lvl5pPr marL="163271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5pPr>
    <a:lvl6pPr marL="204089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6pPr>
    <a:lvl7pPr marL="244907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7pPr>
    <a:lvl8pPr marL="285725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8pPr>
    <a:lvl9pPr marL="3265437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965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vert="horz" lIns="0" tIns="0" rIns="0" bIns="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95701"/>
            <a:ext cx="9144000" cy="247799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391815" rtl="0" eaLnBrk="1" latinLnBrk="0" hangingPunct="1"/>
            <a:endParaRPr lang="en-US" sz="335" dirty="0">
              <a:latin typeface="Arial"/>
            </a:endParaRPr>
          </a:p>
        </p:txBody>
      </p:sp>
      <p:pic>
        <p:nvPicPr>
          <p:cNvPr id="14" name="Picture 13" descr="LLNL_Logo_WHT-LRG.png"/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62688" y="4989422"/>
            <a:ext cx="388585" cy="73752"/>
          </a:xfrm>
          <a:prstGeom prst="rect">
            <a:avLst/>
          </a:prstGeom>
          <a:noFill/>
          <a:effectLst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63" y="4972155"/>
            <a:ext cx="422862" cy="121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" y="4990184"/>
            <a:ext cx="261938" cy="82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5C6D32-42D2-484D-8504-22A514F9C2F2}"/>
              </a:ext>
            </a:extLst>
          </p:cNvPr>
          <p:cNvSpPr txBox="1"/>
          <p:nvPr userDrawn="1"/>
        </p:nvSpPr>
        <p:spPr>
          <a:xfrm>
            <a:off x="2807229" y="4882933"/>
            <a:ext cx="35295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" b="1" dirty="0"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rPr>
              <a:t>National Ignition Facility  •  Lawrence Livermore National Laboratory  •  Operated by the US Department of Energy</a:t>
            </a:r>
          </a:p>
          <a:p>
            <a:pPr algn="ctr"/>
            <a:r>
              <a:rPr lang="en-US" sz="250" b="1" dirty="0"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rPr>
              <a:t>This work performed under the auspices of the U.S. Department of Energy by Lawrence Livermore National Laboratory under Contract DE-AC52-07NA27344.</a:t>
            </a:r>
          </a:p>
          <a:p>
            <a:pPr marL="0" marR="0" lvl="0" indent="0" algn="ctr" defTabSz="408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" b="1" dirty="0">
              <a:solidFill>
                <a:schemeClr val="bg1">
                  <a:alpha val="8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350" b="1" dirty="0">
                <a:solidFill>
                  <a:schemeClr val="bg1">
                    <a:lumMod val="85000"/>
                  </a:schemeClr>
                </a:solidFill>
              </a:rPr>
              <a:t>This work was supported by DOE/NNSA </a:t>
            </a:r>
            <a:r>
              <a:rPr lang="en-US" sz="350" b="1" dirty="0" err="1">
                <a:solidFill>
                  <a:schemeClr val="bg1">
                    <a:lumMod val="85000"/>
                  </a:schemeClr>
                </a:solidFill>
              </a:rPr>
              <a:t>CoE</a:t>
            </a:r>
            <a:r>
              <a:rPr lang="en-US" sz="350" b="1" dirty="0">
                <a:solidFill>
                  <a:schemeClr val="bg1">
                    <a:lumMod val="85000"/>
                  </a:schemeClr>
                </a:solidFill>
              </a:rPr>
              <a:t> contract DE-NA0003868 and LLNL contract B640112; B. Reichelt is supported by NNSA SSGF DE-NA0003960.</a:t>
            </a:r>
          </a:p>
          <a:p>
            <a:pPr algn="ctr"/>
            <a:endParaRPr lang="en-US" sz="250" b="1" dirty="0">
              <a:solidFill>
                <a:schemeClr val="bg1">
                  <a:alpha val="8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rtl="0" eaLnBrk="1" latinLnBrk="0" hangingPunct="1">
        <a:lnSpc>
          <a:spcPts val="1733"/>
        </a:lnSpc>
        <a:spcBef>
          <a:spcPct val="0"/>
        </a:spcBef>
        <a:buNone/>
        <a:defRPr kumimoji="0" sz="1125" b="1" kern="1200" baseline="0">
          <a:solidFill>
            <a:schemeClr val="bg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90470" indent="-152376" algn="l" rtl="0" eaLnBrk="1" latinLnBrk="0" hangingPunct="1">
        <a:spcBef>
          <a:spcPts val="12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2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9033" indent="-19047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3315" indent="-114282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690" indent="-114282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38066" indent="-114282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799972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84914" indent="-12190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219005" indent="-12190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53096" indent="-12190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87186" indent="-12190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4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9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23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33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38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emf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1.jp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46075"/>
          </a:xfrm>
          <a:solidFill>
            <a:schemeClr val="accent1">
              <a:lumMod val="75000"/>
            </a:schemeClr>
          </a:solidFill>
        </p:spPr>
        <p:txBody>
          <a:bodyPr anchor="ctr" anchorCtr="0"/>
          <a:lstStyle/>
          <a:p>
            <a:r>
              <a:rPr lang="en-US" dirty="0"/>
              <a:t>Particle time of flight (PTOF): A diagnostic for simultaneous measurements of multiple nuclear bang times at the NIF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77066"/>
            <a:ext cx="9144000" cy="134579"/>
          </a:xfrm>
          <a:prstGeom prst="rect">
            <a:avLst/>
          </a:prstGeom>
          <a:noFill/>
        </p:spPr>
        <p:txBody>
          <a:bodyPr wrap="square" lIns="13334" tIns="6667" rIns="13334" bIns="6667" rtlCol="0" anchor="ctr" anchorCtr="0">
            <a:noAutofit/>
          </a:bodyPr>
          <a:lstStyle/>
          <a:p>
            <a:pPr algn="ctr">
              <a:lnSpc>
                <a:spcPts val="383"/>
              </a:lnSpc>
            </a:pP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B. Reichelt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N. Kabadi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M. Gatu Johnson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B. Lahmann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J. Frenje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C.K. Li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F. Seguin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G. Sutcliffe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R. Petrasso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H. Rinderknecht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J.R. Rygg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V. Glebov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J. Knauer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M. Rosenberg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C. Stoeckl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C. Sangster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C. Forrest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</a:t>
            </a:r>
          </a:p>
          <a:p>
            <a:pPr algn="ctr">
              <a:lnSpc>
                <a:spcPts val="383"/>
              </a:lnSpc>
            </a:pP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H. Sio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A. Moore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E. Mariscal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J. Kimbrough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F. Barbosa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H.S. Park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S. Friedrich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M.J. Eckart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E. Hartouni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A. MacPhee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A. Zylstra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K. Baker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D. Schlossberg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J. Williams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S. Kerr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R. Leeper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4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J. Kilkenny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5</a:t>
            </a:r>
            <a:endParaRPr lang="en-US" sz="354" i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algn="ctr">
              <a:lnSpc>
                <a:spcPts val="383"/>
              </a:lnSpc>
            </a:pP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</a:t>
            </a:r>
            <a:r>
              <a:rPr lang="en-US" sz="354" b="1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Massachussetts Institute of Technology,   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</a:t>
            </a:r>
            <a:r>
              <a:rPr lang="en-US" sz="354" b="1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Laboratory for Laser Energetics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  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</a:t>
            </a:r>
            <a:r>
              <a:rPr lang="en-US" sz="354" b="1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Lawrence Livermore National Laboratory,   </a:t>
            </a:r>
            <a:r>
              <a:rPr lang="en-US" sz="354" b="1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4</a:t>
            </a:r>
            <a:r>
              <a:rPr lang="en-US" sz="354" b="1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Los Alamos National Laboratory,   </a:t>
            </a:r>
            <a:r>
              <a:rPr lang="en-US" sz="354" b="1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5</a:t>
            </a:r>
            <a:r>
              <a:rPr lang="en-US" sz="354" b="1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General Atomics</a:t>
            </a:r>
            <a:endParaRPr lang="en-US" sz="354" i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algn="ctr">
              <a:lnSpc>
                <a:spcPts val="258"/>
              </a:lnSpc>
            </a:pPr>
            <a:endParaRPr lang="en-US" sz="354" i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33DD4-830F-F04B-A6C2-8E277DEDF660}"/>
              </a:ext>
            </a:extLst>
          </p:cNvPr>
          <p:cNvSpPr/>
          <p:nvPr/>
        </p:nvSpPr>
        <p:spPr bwMode="auto">
          <a:xfrm>
            <a:off x="0" y="554297"/>
            <a:ext cx="9143999" cy="433584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lumMod val="50000"/>
                </a:schemeClr>
              </a:gs>
              <a:gs pos="3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defTabSz="294002" eaLnBrk="1" fontAlgn="auto" hangingPunct="1">
              <a:spcAft>
                <a:spcPts val="0"/>
              </a:spcAft>
              <a:defRPr/>
            </a:pPr>
            <a:endParaRPr lang="en-US" sz="219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98F6F-6E80-8248-94C5-95628B4E7BD3}"/>
              </a:ext>
            </a:extLst>
          </p:cNvPr>
          <p:cNvSpPr txBox="1"/>
          <p:nvPr/>
        </p:nvSpPr>
        <p:spPr>
          <a:xfrm>
            <a:off x="0" y="4752629"/>
            <a:ext cx="128955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93959">
              <a:defRPr/>
            </a:pPr>
            <a:r>
              <a:rPr lang="en-US" sz="4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LLNL-PRES-831505 </a:t>
            </a:r>
            <a:endParaRPr lang="en-US" sz="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B57771-019E-FC42-979A-5DD41BB73347}"/>
              </a:ext>
            </a:extLst>
          </p:cNvPr>
          <p:cNvSpPr/>
          <p:nvPr/>
        </p:nvSpPr>
        <p:spPr>
          <a:xfrm>
            <a:off x="1590970" y="551984"/>
            <a:ext cx="5942326" cy="428121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/>
              <a:t>PTOF can extract multiple nuclear bang time measurements from some shots </a:t>
            </a:r>
          </a:p>
        </p:txBody>
      </p:sp>
      <p:pic>
        <p:nvPicPr>
          <p:cNvPr id="23" name="Picture 6" descr="https://cnec.ncsu.edu/wp-content/uploads/new-NNSA-Logo-e1502199295910.jpg">
            <a:extLst>
              <a:ext uri="{FF2B5EF4-FFF2-40B4-BE49-F238E27FC236}">
                <a16:creationId xmlns:a16="http://schemas.microsoft.com/office/drawing/2014/main" id="{6A009E2E-090B-4E61-9A1B-DF8947EC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" y="355026"/>
            <a:ext cx="609600" cy="1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CA9188-43FC-4837-970A-570C1B05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5992" y="359989"/>
            <a:ext cx="276222" cy="1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ED4A33-283C-4EB4-AAC8-0403281F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57" y="355026"/>
            <a:ext cx="447550" cy="1723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9FFA65-A4D6-4889-8E33-816CF05B50A3}"/>
              </a:ext>
            </a:extLst>
          </p:cNvPr>
          <p:cNvSpPr/>
          <p:nvPr/>
        </p:nvSpPr>
        <p:spPr bwMode="auto">
          <a:xfrm>
            <a:off x="1600201" y="562201"/>
            <a:ext cx="5943599" cy="4277690"/>
          </a:xfrm>
          <a:prstGeom prst="rect">
            <a:avLst/>
          </a:prstGeom>
          <a:noFill/>
          <a:ln w="1905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21713C-DE18-48EC-B75C-51618AD0AB76}"/>
              </a:ext>
            </a:extLst>
          </p:cNvPr>
          <p:cNvSpPr/>
          <p:nvPr/>
        </p:nvSpPr>
        <p:spPr bwMode="auto">
          <a:xfrm>
            <a:off x="1600000" y="561010"/>
            <a:ext cx="5943800" cy="1553540"/>
          </a:xfrm>
          <a:prstGeom prst="rect">
            <a:avLst/>
          </a:prstGeom>
          <a:noFill/>
          <a:ln w="1905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63749-6885-409E-9AF2-4C916063E0B3}"/>
              </a:ext>
            </a:extLst>
          </p:cNvPr>
          <p:cNvSpPr txBox="1"/>
          <p:nvPr/>
        </p:nvSpPr>
        <p:spPr>
          <a:xfrm>
            <a:off x="2057400" y="666750"/>
            <a:ext cx="1295400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B56094-B4C5-4754-819A-782BFBCADDB9}"/>
              </a:ext>
            </a:extLst>
          </p:cNvPr>
          <p:cNvSpPr txBox="1"/>
          <p:nvPr/>
        </p:nvSpPr>
        <p:spPr>
          <a:xfrm>
            <a:off x="1646636" y="666750"/>
            <a:ext cx="574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PTOF works with a principle similar to semiconductor radiation detectors– ionizing radiation incident upon a biased diamond frees electron hole pairs into the conduction band, where they are swept along by the bias and can be detected as an electric signal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1D8430-2D81-47EC-8920-645804F20E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13632" r="940" b="3851"/>
          <a:stretch/>
        </p:blipFill>
        <p:spPr>
          <a:xfrm>
            <a:off x="1752600" y="1153140"/>
            <a:ext cx="3281785" cy="734131"/>
          </a:xfrm>
          <a:prstGeom prst="rect">
            <a:avLst/>
          </a:prstGeom>
          <a:pattFill prst="pct5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</p:spPr>
      </p:pic>
      <p:sp>
        <p:nvSpPr>
          <p:cNvPr id="38" name="TextBox 18">
            <a:extLst>
              <a:ext uri="{FF2B5EF4-FFF2-40B4-BE49-F238E27FC236}">
                <a16:creationId xmlns:a16="http://schemas.microsoft.com/office/drawing/2014/main" id="{AD369CAA-CA3C-4694-ADA9-9EB9DC187C5A}"/>
              </a:ext>
            </a:extLst>
          </p:cNvPr>
          <p:cNvSpPr txBox="1"/>
          <p:nvPr/>
        </p:nvSpPr>
        <p:spPr>
          <a:xfrm>
            <a:off x="3995631" y="1639813"/>
            <a:ext cx="984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/>
              <a:t>Power supply applying bias voltage (-500V)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F4EEE00B-4416-4743-9F51-B521AD6CB280}"/>
              </a:ext>
            </a:extLst>
          </p:cNvPr>
          <p:cNvSpPr txBox="1"/>
          <p:nvPr/>
        </p:nvSpPr>
        <p:spPr>
          <a:xfrm>
            <a:off x="3546251" y="1296081"/>
            <a:ext cx="120472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" b="1" dirty="0">
                <a:solidFill>
                  <a:srgbClr val="0000FF"/>
                </a:solidFill>
              </a:rPr>
              <a:t>FTD10000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5B9E8E-F4B3-423F-882C-69F9333E66AB}"/>
              </a:ext>
            </a:extLst>
          </p:cNvPr>
          <p:cNvSpPr txBox="1"/>
          <p:nvPr/>
        </p:nvSpPr>
        <p:spPr>
          <a:xfrm>
            <a:off x="2790168" y="1109302"/>
            <a:ext cx="23309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>
                <a:solidFill>
                  <a:srgbClr val="0070C0"/>
                </a:solidFill>
              </a:rPr>
              <a:t>Ionizing Protons, Neutrons, or Photons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483651-F8BE-4F8C-8D78-92E40087BD78}"/>
              </a:ext>
            </a:extLst>
          </p:cNvPr>
          <p:cNvSpPr txBox="1"/>
          <p:nvPr/>
        </p:nvSpPr>
        <p:spPr>
          <a:xfrm>
            <a:off x="2870712" y="1333578"/>
            <a:ext cx="9052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/>
              <a:t>Freed electron-hole pair </a:t>
            </a: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id="{F35EBE74-91FF-4DB3-BD8B-05BCF84452BE}"/>
              </a:ext>
            </a:extLst>
          </p:cNvPr>
          <p:cNvSpPr txBox="1"/>
          <p:nvPr/>
        </p:nvSpPr>
        <p:spPr>
          <a:xfrm>
            <a:off x="4163334" y="1213143"/>
            <a:ext cx="120472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" b="1" dirty="0">
                <a:solidFill>
                  <a:srgbClr val="FF0000"/>
                </a:solidFill>
              </a:rPr>
              <a:t>6 GHz Tek Scope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2A3983-A488-4901-A4A8-866517946655}"/>
              </a:ext>
            </a:extLst>
          </p:cNvPr>
          <p:cNvSpPr/>
          <p:nvPr/>
        </p:nvSpPr>
        <p:spPr bwMode="auto">
          <a:xfrm>
            <a:off x="1599362" y="2114550"/>
            <a:ext cx="2972637" cy="2725341"/>
          </a:xfrm>
          <a:prstGeom prst="rect">
            <a:avLst/>
          </a:prstGeom>
          <a:noFill/>
          <a:ln w="1905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7BEF6A-C330-4A06-B55F-C5D0CA4F76B8}"/>
              </a:ext>
            </a:extLst>
          </p:cNvPr>
          <p:cNvSpPr txBox="1"/>
          <p:nvPr/>
        </p:nvSpPr>
        <p:spPr>
          <a:xfrm>
            <a:off x="1632897" y="2158950"/>
            <a:ext cx="296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signal measured at the detector is a convolution of the burn history, time of flight variations from the energy spectrum, and detector + cable chain impulse response– by adjusting burn history parameters, a fit to experimental data is obtained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507AFF7-6CD0-4FB6-8A23-378CDBA419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7" t="52362" r="36717" b="5833"/>
          <a:stretch/>
        </p:blipFill>
        <p:spPr>
          <a:xfrm>
            <a:off x="1757728" y="2861165"/>
            <a:ext cx="1061672" cy="9510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AE8CE05-4660-4995-83A6-1B503D4EAA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/>
          <a:stretch/>
        </p:blipFill>
        <p:spPr>
          <a:xfrm>
            <a:off x="3178819" y="2926316"/>
            <a:ext cx="1104582" cy="8783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03E0BF-E232-4D07-AEA8-7B6519BF46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9" t="52362" r="8569" b="5833"/>
          <a:stretch/>
        </p:blipFill>
        <p:spPr>
          <a:xfrm>
            <a:off x="1752600" y="3832451"/>
            <a:ext cx="1112234" cy="981766"/>
          </a:xfrm>
          <a:prstGeom prst="rect">
            <a:avLst/>
          </a:prstGeom>
        </p:spPr>
      </p:pic>
      <p:sp>
        <p:nvSpPr>
          <p:cNvPr id="65" name="TextBox 24">
            <a:extLst>
              <a:ext uri="{FF2B5EF4-FFF2-40B4-BE49-F238E27FC236}">
                <a16:creationId xmlns:a16="http://schemas.microsoft.com/office/drawing/2014/main" id="{C99CB0A1-E352-45D1-9C3F-9C894762C0E8}"/>
              </a:ext>
            </a:extLst>
          </p:cNvPr>
          <p:cNvSpPr txBox="1"/>
          <p:nvPr/>
        </p:nvSpPr>
        <p:spPr>
          <a:xfrm>
            <a:off x="2209800" y="4427089"/>
            <a:ext cx="550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rgbClr val="00B050"/>
                </a:solidFill>
              </a:rPr>
              <a:t>BT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C920E70-E0E2-441E-A0CF-E6DF18678CBC}"/>
              </a:ext>
            </a:extLst>
          </p:cNvPr>
          <p:cNvCxnSpPr>
            <a:cxnSpLocks/>
          </p:cNvCxnSpPr>
          <p:nvPr/>
        </p:nvCxnSpPr>
        <p:spPr>
          <a:xfrm flipV="1">
            <a:off x="2382353" y="3943350"/>
            <a:ext cx="0" cy="72636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354CE19-BC9E-4D60-8717-47210C4AF548}"/>
              </a:ext>
            </a:extLst>
          </p:cNvPr>
          <p:cNvSpPr txBox="1"/>
          <p:nvPr/>
        </p:nvSpPr>
        <p:spPr>
          <a:xfrm>
            <a:off x="3396892" y="2809231"/>
            <a:ext cx="1126163" cy="16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" b="1" dirty="0"/>
              <a:t>Impulse Response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7C3DB3A-7A42-422D-B16D-D8699EE722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6944" r="11336" b="50973"/>
          <a:stretch/>
        </p:blipFill>
        <p:spPr>
          <a:xfrm>
            <a:off x="2918303" y="3965235"/>
            <a:ext cx="1590179" cy="7223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5B454EE-0CB7-4F5F-9E56-A2CDB286866D}"/>
              </a:ext>
            </a:extLst>
          </p:cNvPr>
          <p:cNvSpPr txBox="1"/>
          <p:nvPr/>
        </p:nvSpPr>
        <p:spPr>
          <a:xfrm>
            <a:off x="2471980" y="3828275"/>
            <a:ext cx="25959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1" dirty="0">
                <a:solidFill>
                  <a:srgbClr val="FF7F24"/>
                </a:solidFill>
              </a:rPr>
              <a:t>Measured</a:t>
            </a:r>
            <a:r>
              <a:rPr lang="en-US" sz="500" dirty="0"/>
              <a:t> and </a:t>
            </a:r>
            <a:r>
              <a:rPr lang="en-US" sz="500" b="1" dirty="0">
                <a:solidFill>
                  <a:srgbClr val="7A42F4"/>
                </a:solidFill>
              </a:rPr>
              <a:t>forward fit </a:t>
            </a:r>
            <a:r>
              <a:rPr lang="en-US" sz="500" dirty="0"/>
              <a:t>PTOF signal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34542A-432F-4BF8-B691-B83993EEF64E}"/>
              </a:ext>
            </a:extLst>
          </p:cNvPr>
          <p:cNvCxnSpPr>
            <a:cxnSpLocks/>
          </p:cNvCxnSpPr>
          <p:nvPr/>
        </p:nvCxnSpPr>
        <p:spPr>
          <a:xfrm>
            <a:off x="2554907" y="4295985"/>
            <a:ext cx="838585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6E133BF-3B6D-4E80-B915-EF9B34212A8C}"/>
              </a:ext>
            </a:extLst>
          </p:cNvPr>
          <p:cNvCxnSpPr>
            <a:cxnSpLocks/>
          </p:cNvCxnSpPr>
          <p:nvPr/>
        </p:nvCxnSpPr>
        <p:spPr>
          <a:xfrm>
            <a:off x="2522249" y="3409950"/>
            <a:ext cx="871243" cy="6858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CD9C6D3-62E5-4125-8242-0DDD17F18583}"/>
              </a:ext>
            </a:extLst>
          </p:cNvPr>
          <p:cNvCxnSpPr>
            <a:cxnSpLocks/>
          </p:cNvCxnSpPr>
          <p:nvPr/>
        </p:nvCxnSpPr>
        <p:spPr>
          <a:xfrm>
            <a:off x="3487893" y="3379474"/>
            <a:ext cx="6591" cy="487676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50892ED-A571-44D9-A3EE-069247ACD299}"/>
                  </a:ext>
                </a:extLst>
              </p:cNvPr>
              <p:cNvSpPr txBox="1"/>
              <p:nvPr/>
            </p:nvSpPr>
            <p:spPr>
              <a:xfrm>
                <a:off x="4567205" y="3378685"/>
                <a:ext cx="2969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PTOF can determine burn histories if they are </a:t>
                </a:r>
                <a14:m>
                  <m:oMath xmlns:m="http://schemas.openxmlformats.org/officeDocument/2006/math">
                    <m:r>
                      <a:rPr lang="en-US" sz="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≿1 </m:t>
                    </m:r>
                    <m:r>
                      <a:rPr lang="en-US" sz="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en-US" sz="800" dirty="0"/>
                  <a:t> although the width of the impulse response and time of flight broadening limits PTOF to only a bang time detector in most cases 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50892ED-A571-44D9-A3EE-069247ACD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205" y="3378685"/>
                <a:ext cx="2969238" cy="584775"/>
              </a:xfrm>
              <a:prstGeom prst="rect">
                <a:avLst/>
              </a:prstGeom>
              <a:blipFill>
                <a:blip r:embed="rId8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22F1B32-AB73-42EF-B8F5-373AFA777085}"/>
                  </a:ext>
                </a:extLst>
              </p:cNvPr>
              <p:cNvSpPr txBox="1"/>
              <p:nvPr/>
            </p:nvSpPr>
            <p:spPr>
              <a:xfrm>
                <a:off x="4576148" y="2160431"/>
                <a:ext cx="1331832" cy="132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PTOF can extract multiple nuclear bang time measurements from some shots, which can be used to constrain </a:t>
                </a:r>
                <a14:m>
                  <m:oMath xmlns:m="http://schemas.openxmlformats.org/officeDocument/2006/math"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800" dirty="0"/>
                  <a:t> evolution and give insight into other physical processes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22F1B32-AB73-42EF-B8F5-373AFA777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48" y="2160431"/>
                <a:ext cx="1331832" cy="13245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223DCDAD-353C-4921-B8D3-03D92BEB047B}"/>
              </a:ext>
            </a:extLst>
          </p:cNvPr>
          <p:cNvSpPr/>
          <p:nvPr/>
        </p:nvSpPr>
        <p:spPr bwMode="auto">
          <a:xfrm>
            <a:off x="4571900" y="3347836"/>
            <a:ext cx="2970956" cy="1492672"/>
          </a:xfrm>
          <a:prstGeom prst="rect">
            <a:avLst/>
          </a:prstGeom>
          <a:noFill/>
          <a:ln w="1905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15" name="Content Placeholder 4">
            <a:extLst>
              <a:ext uri="{FF2B5EF4-FFF2-40B4-BE49-F238E27FC236}">
                <a16:creationId xmlns:a16="http://schemas.microsoft.com/office/drawing/2014/main" id="{13E8B6F9-5236-4769-BE3C-4F0D68387F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2"/>
          <a:stretch/>
        </p:blipFill>
        <p:spPr>
          <a:xfrm>
            <a:off x="6125927" y="3977796"/>
            <a:ext cx="1369777" cy="79692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A3D455A-BD1D-48D5-A876-7642EF206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07" y="3996810"/>
            <a:ext cx="1089436" cy="735100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F31534C0-21BE-4574-952D-3911F6AC4F49}"/>
              </a:ext>
            </a:extLst>
          </p:cNvPr>
          <p:cNvSpPr/>
          <p:nvPr/>
        </p:nvSpPr>
        <p:spPr bwMode="auto">
          <a:xfrm>
            <a:off x="5334000" y="4095750"/>
            <a:ext cx="348444" cy="5739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54E3744-090F-4498-B469-BDA1CF6DEF8A}"/>
              </a:ext>
            </a:extLst>
          </p:cNvPr>
          <p:cNvCxnSpPr>
            <a:cxnSpLocks/>
          </p:cNvCxnSpPr>
          <p:nvPr/>
        </p:nvCxnSpPr>
        <p:spPr>
          <a:xfrm>
            <a:off x="5747541" y="4328971"/>
            <a:ext cx="341505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144">
            <a:extLst>
              <a:ext uri="{FF2B5EF4-FFF2-40B4-BE49-F238E27FC236}">
                <a16:creationId xmlns:a16="http://schemas.microsoft.com/office/drawing/2014/main" id="{0ECFDAA4-59E4-41B3-9C79-9301C2C0BE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39" y="966037"/>
            <a:ext cx="1767957" cy="1104065"/>
          </a:xfrm>
          <a:prstGeom prst="rect">
            <a:avLst/>
          </a:prstGeom>
        </p:spPr>
      </p:pic>
      <p:sp>
        <p:nvSpPr>
          <p:cNvPr id="52" name="TextBox 43">
            <a:extLst>
              <a:ext uri="{FF2B5EF4-FFF2-40B4-BE49-F238E27FC236}">
                <a16:creationId xmlns:a16="http://schemas.microsoft.com/office/drawing/2014/main" id="{997185B8-6E23-4905-92DA-A500FC4E8EF1}"/>
              </a:ext>
            </a:extLst>
          </p:cNvPr>
          <p:cNvSpPr txBox="1"/>
          <p:nvPr/>
        </p:nvSpPr>
        <p:spPr>
          <a:xfrm>
            <a:off x="6629400" y="1547480"/>
            <a:ext cx="4698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dirty="0"/>
              <a:t>DD-n</a:t>
            </a:r>
          </a:p>
        </p:txBody>
      </p:sp>
      <p:sp>
        <p:nvSpPr>
          <p:cNvPr id="51" name="TextBox 42">
            <a:extLst>
              <a:ext uri="{FF2B5EF4-FFF2-40B4-BE49-F238E27FC236}">
                <a16:creationId xmlns:a16="http://schemas.microsoft.com/office/drawing/2014/main" id="{254ED345-1386-4679-B36F-E4D598960836}"/>
              </a:ext>
            </a:extLst>
          </p:cNvPr>
          <p:cNvSpPr txBox="1"/>
          <p:nvPr/>
        </p:nvSpPr>
        <p:spPr>
          <a:xfrm>
            <a:off x="6057378" y="1147861"/>
            <a:ext cx="8109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dirty="0"/>
              <a:t>X-rays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3ECD77-BE8A-4D2F-B955-0296DC4D3D7A}"/>
              </a:ext>
            </a:extLst>
          </p:cNvPr>
          <p:cNvCxnSpPr>
            <a:cxnSpLocks/>
          </p:cNvCxnSpPr>
          <p:nvPr/>
        </p:nvCxnSpPr>
        <p:spPr>
          <a:xfrm flipH="1">
            <a:off x="4962738" y="1087489"/>
            <a:ext cx="764586" cy="332032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E3AB39-ADD4-4963-84CE-9DFBFB8D1284}"/>
              </a:ext>
            </a:extLst>
          </p:cNvPr>
          <p:cNvCxnSpPr>
            <a:cxnSpLocks/>
          </p:cNvCxnSpPr>
          <p:nvPr/>
        </p:nvCxnSpPr>
        <p:spPr>
          <a:xfrm flipH="1" flipV="1">
            <a:off x="4959856" y="1589558"/>
            <a:ext cx="755144" cy="246192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E18E811-3EA1-4D81-AC90-7539D2EDAC22}"/>
              </a:ext>
            </a:extLst>
          </p:cNvPr>
          <p:cNvSpPr/>
          <p:nvPr/>
        </p:nvSpPr>
        <p:spPr bwMode="auto">
          <a:xfrm>
            <a:off x="5562599" y="962803"/>
            <a:ext cx="1915485" cy="11797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8744E9-6DA5-44E8-A59C-D31E7079931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761" t="37216" r="30690" b="36419"/>
          <a:stretch/>
        </p:blipFill>
        <p:spPr>
          <a:xfrm>
            <a:off x="5791200" y="2209186"/>
            <a:ext cx="1733538" cy="1048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C40E0F-E29C-4C97-B933-C9B2A5E75A9E}"/>
              </a:ext>
            </a:extLst>
          </p:cNvPr>
          <p:cNvSpPr/>
          <p:nvPr/>
        </p:nvSpPr>
        <p:spPr bwMode="auto">
          <a:xfrm>
            <a:off x="5712149" y="3181350"/>
            <a:ext cx="1809738" cy="13239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8D3B57-FD08-4C41-94C0-D718F2F94A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96" y="587104"/>
            <a:ext cx="1417320" cy="797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2104F1-434F-4F74-BD09-2ED93E7F4A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41" y="1437127"/>
            <a:ext cx="1417320" cy="797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1AE7D8-F588-44F6-8C72-EF1D6D23C2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53" y="2293967"/>
            <a:ext cx="1417320" cy="7972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0A2F3A-EB66-4C34-ACCE-290AD110BF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371" y="3137173"/>
            <a:ext cx="1417320" cy="7972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6C89A3F-B8A5-4E51-AF22-8E08E97484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371" y="3979383"/>
            <a:ext cx="1417320" cy="7972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2C599FD-2DFF-478F-9E56-07C096D4755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27997" y="587105"/>
            <a:ext cx="1417320" cy="7972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59CA537-9AE1-49DF-9EE4-78DB1629D9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1907" y="1437128"/>
            <a:ext cx="1417320" cy="7972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6BE7E6-6B08-4EF7-9C37-1AA2E10AD2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24976" y="2292786"/>
            <a:ext cx="1417320" cy="79724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8570912-C6AD-4A07-8DCD-7548B2CDD6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21907" y="3137174"/>
            <a:ext cx="1417320" cy="7972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9AE708-15EB-48D8-B6BC-3ADFC101D51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27997" y="3978302"/>
            <a:ext cx="1417320" cy="7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4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DS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t" id="{152BC115-FB7C-0348-9918-79AFD223B50E}" vid="{FFB4DA9F-EA1F-FA45-9473-5F48F67EB2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ppt_2.0_16x9</Template>
  <TotalTime>3631</TotalTime>
  <Words>381</Words>
  <Application>Microsoft Office PowerPoint</Application>
  <PresentationFormat>On-screen Show (16:9)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Lucida Grande</vt:lpstr>
      <vt:lpstr>Wingdings</vt:lpstr>
      <vt:lpstr>Wingdings 2</vt:lpstr>
      <vt:lpstr>2015_PPT_UNC_DS_V2</vt:lpstr>
      <vt:lpstr>Particle time of flight (PTOF): A diagnostic for simultaneous measurements of multiple nuclear bang times at the NIF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1 — Main Title [54 pt Calibri Bold] 2 Columns flanking finding. Columns can use existing 16x9 ppt presentation .jpg exports for drilldown info</dc:title>
  <dc:creator>Camarillo, Sarah</dc:creator>
  <cp:lastModifiedBy>Reichelt,Benjamin L</cp:lastModifiedBy>
  <cp:revision>28</cp:revision>
  <cp:lastPrinted>2015-07-27T18:49:14Z</cp:lastPrinted>
  <dcterms:created xsi:type="dcterms:W3CDTF">2022-01-18T21:24:57Z</dcterms:created>
  <dcterms:modified xsi:type="dcterms:W3CDTF">2022-02-04T22:30:29Z</dcterms:modified>
</cp:coreProperties>
</file>