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457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91"/>
    <p:restoredTop sz="94694"/>
  </p:normalViewPr>
  <p:slideViewPr>
    <p:cSldViewPr snapToGrid="0" snapToObjects="1">
      <p:cViewPr varScale="1">
        <p:scale>
          <a:sx n="156" d="100"/>
          <a:sy n="156" d="100"/>
        </p:scale>
        <p:origin x="93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748242"/>
            <a:ext cx="6858000" cy="1591733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401359"/>
            <a:ext cx="6858000" cy="1103841"/>
          </a:xfrm>
        </p:spPr>
        <p:txBody>
          <a:bodyPr/>
          <a:lstStyle>
            <a:lvl1pPr marL="0" indent="0" algn="ctr">
              <a:buNone/>
              <a:defRPr sz="1600"/>
            </a:lvl1pPr>
            <a:lvl2pPr marL="304815" indent="0" algn="ctr">
              <a:buNone/>
              <a:defRPr sz="1333"/>
            </a:lvl2pPr>
            <a:lvl3pPr marL="609630" indent="0" algn="ctr">
              <a:buNone/>
              <a:defRPr sz="1200"/>
            </a:lvl3pPr>
            <a:lvl4pPr marL="914446" indent="0" algn="ctr">
              <a:buNone/>
              <a:defRPr sz="1067"/>
            </a:lvl4pPr>
            <a:lvl5pPr marL="1219261" indent="0" algn="ctr">
              <a:buNone/>
              <a:defRPr sz="1067"/>
            </a:lvl5pPr>
            <a:lvl6pPr marL="1524076" indent="0" algn="ctr">
              <a:buNone/>
              <a:defRPr sz="1067"/>
            </a:lvl6pPr>
            <a:lvl7pPr marL="1828891" indent="0" algn="ctr">
              <a:buNone/>
              <a:defRPr sz="1067"/>
            </a:lvl7pPr>
            <a:lvl8pPr marL="2133707" indent="0" algn="ctr">
              <a:buNone/>
              <a:defRPr sz="1067"/>
            </a:lvl8pPr>
            <a:lvl9pPr marL="2438522" indent="0" algn="ctr">
              <a:buNone/>
              <a:defRPr sz="10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3309-B8E4-DC48-9E8E-5B68714EB3AB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4DF4-120F-5145-A34B-5B33C82A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3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3309-B8E4-DC48-9E8E-5B68714EB3AB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4DF4-120F-5145-A34B-5B33C82A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9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43417"/>
            <a:ext cx="1971675" cy="38745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43417"/>
            <a:ext cx="5800725" cy="38745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3309-B8E4-DC48-9E8E-5B68714EB3AB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4DF4-120F-5145-A34B-5B33C82A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9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3309-B8E4-DC48-9E8E-5B68714EB3AB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4DF4-120F-5145-A34B-5B33C82A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6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139826"/>
            <a:ext cx="7886700" cy="19018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059642"/>
            <a:ext cx="7886700" cy="10001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3309-B8E4-DC48-9E8E-5B68714EB3AB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4DF4-120F-5145-A34B-5B33C82A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9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17083"/>
            <a:ext cx="388620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17083"/>
            <a:ext cx="388620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3309-B8E4-DC48-9E8E-5B68714EB3AB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4DF4-120F-5145-A34B-5B33C82A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8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43417"/>
            <a:ext cx="7886700" cy="8837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20775"/>
            <a:ext cx="3868340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670050"/>
            <a:ext cx="3868340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20775"/>
            <a:ext cx="3887391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670050"/>
            <a:ext cx="3887391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3309-B8E4-DC48-9E8E-5B68714EB3AB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4DF4-120F-5145-A34B-5B33C82A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7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3309-B8E4-DC48-9E8E-5B68714EB3AB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4DF4-120F-5145-A34B-5B33C82A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9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3309-B8E4-DC48-9E8E-5B68714EB3AB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4DF4-120F-5145-A34B-5B33C82A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45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800"/>
            <a:ext cx="2949178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658284"/>
            <a:ext cx="4629150" cy="3249083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371600"/>
            <a:ext cx="2949178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3309-B8E4-DC48-9E8E-5B68714EB3AB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4DF4-120F-5145-A34B-5B33C82A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2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800"/>
            <a:ext cx="2949178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658284"/>
            <a:ext cx="4629150" cy="3249083"/>
          </a:xfrm>
        </p:spPr>
        <p:txBody>
          <a:bodyPr anchor="t"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371600"/>
            <a:ext cx="2949178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3309-B8E4-DC48-9E8E-5B68714EB3AB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4DF4-120F-5145-A34B-5B33C82A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3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43417"/>
            <a:ext cx="7886700" cy="88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7083"/>
            <a:ext cx="7886700" cy="290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237567"/>
            <a:ext cx="2057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53309-B8E4-DC48-9E8E-5B68714EB3AB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237567"/>
            <a:ext cx="30861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237567"/>
            <a:ext cx="2057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E4DF4-120F-5145-A34B-5B33C82A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13" Type="http://schemas.openxmlformats.org/officeDocument/2006/relationships/image" Target="../media/image12.tmp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6.tmp"/><Relationship Id="rId12" Type="http://schemas.openxmlformats.org/officeDocument/2006/relationships/image" Target="../media/image11.tmp"/><Relationship Id="rId17" Type="http://schemas.openxmlformats.org/officeDocument/2006/relationships/image" Target="../media/image16.tmp"/><Relationship Id="rId2" Type="http://schemas.openxmlformats.org/officeDocument/2006/relationships/image" Target="../media/image1.jpeg"/><Relationship Id="rId16" Type="http://schemas.openxmlformats.org/officeDocument/2006/relationships/image" Target="../media/image15.tmp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11" Type="http://schemas.openxmlformats.org/officeDocument/2006/relationships/image" Target="../media/image10.tmp"/><Relationship Id="rId5" Type="http://schemas.openxmlformats.org/officeDocument/2006/relationships/image" Target="../media/image4.tmp"/><Relationship Id="rId15" Type="http://schemas.openxmlformats.org/officeDocument/2006/relationships/image" Target="../media/image14.tmp"/><Relationship Id="rId10" Type="http://schemas.openxmlformats.org/officeDocument/2006/relationships/image" Target="../media/image9.tmp"/><Relationship Id="rId19" Type="http://schemas.openxmlformats.org/officeDocument/2006/relationships/image" Target="../media/image18.png"/><Relationship Id="rId4" Type="http://schemas.openxmlformats.org/officeDocument/2006/relationships/image" Target="../media/image3.tmp"/><Relationship Id="rId9" Type="http://schemas.openxmlformats.org/officeDocument/2006/relationships/image" Target="../media/image8.tmp"/><Relationship Id="rId14" Type="http://schemas.openxmlformats.org/officeDocument/2006/relationships/image" Target="../media/image1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>
            <a:extLst>
              <a:ext uri="{FF2B5EF4-FFF2-40B4-BE49-F238E27FC236}">
                <a16:creationId xmlns:a16="http://schemas.microsoft.com/office/drawing/2014/main" id="{22AEEE54-5213-C243-B7B3-E2B9EBAB1DD5}"/>
              </a:ext>
            </a:extLst>
          </p:cNvPr>
          <p:cNvSpPr txBox="1">
            <a:spLocks/>
          </p:cNvSpPr>
          <p:nvPr/>
        </p:nvSpPr>
        <p:spPr>
          <a:xfrm>
            <a:off x="1956665" y="0"/>
            <a:ext cx="5434717" cy="3460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l" defTabSz="6096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         Carbon at Extreme Conditions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96AB3D-37B4-384E-B8C0-610E7AE9C048}"/>
              </a:ext>
            </a:extLst>
          </p:cNvPr>
          <p:cNvSpPr txBox="1"/>
          <p:nvPr/>
        </p:nvSpPr>
        <p:spPr>
          <a:xfrm>
            <a:off x="1952430" y="352688"/>
            <a:ext cx="5434717" cy="387758"/>
          </a:xfrm>
          <a:prstGeom prst="rect">
            <a:avLst/>
          </a:prstGeom>
          <a:solidFill>
            <a:srgbClr val="92D050"/>
          </a:solidFill>
        </p:spPr>
        <p:txBody>
          <a:bodyPr wrap="square" lIns="13334" tIns="6667" rIns="13334" bIns="6667" rtlCol="0" anchor="ctr" anchorCtr="0">
            <a:noAutofit/>
          </a:bodyPr>
          <a:lstStyle/>
          <a:p>
            <a:pPr>
              <a:lnSpc>
                <a:spcPts val="383"/>
              </a:lnSpc>
              <a:spcBef>
                <a:spcPts val="100"/>
              </a:spcBef>
              <a:spcAft>
                <a:spcPts val="100"/>
              </a:spcAft>
            </a:pPr>
            <a:endParaRPr lang="en-US" sz="600" i="1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BDA036-6C2C-F34D-9854-8998DEEFF7C3}"/>
              </a:ext>
            </a:extLst>
          </p:cNvPr>
          <p:cNvSpPr/>
          <p:nvPr/>
        </p:nvSpPr>
        <p:spPr>
          <a:xfrm>
            <a:off x="-2013373" y="955296"/>
            <a:ext cx="304173" cy="19478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940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58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281657-B977-A548-B17D-E020B8CD9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1" y="1039"/>
            <a:ext cx="1064228" cy="78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039904-B288-F248-BB66-F7192E529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938" y="179844"/>
            <a:ext cx="872901" cy="3945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ABEA9A-EEAB-A64E-B3CA-1C0993120104}"/>
              </a:ext>
            </a:extLst>
          </p:cNvPr>
          <p:cNvSpPr txBox="1"/>
          <p:nvPr/>
        </p:nvSpPr>
        <p:spPr>
          <a:xfrm>
            <a:off x="1060550" y="913463"/>
            <a:ext cx="1516309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400" dirty="0"/>
          </a:p>
          <a:p>
            <a:pPr marL="171450" indent="-1143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600" dirty="0"/>
              <a:t> High-PT behavior important for devising interior models of carbon-rich planets</a:t>
            </a:r>
          </a:p>
          <a:p>
            <a:pPr marL="171450" indent="-1143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600" dirty="0"/>
              <a:t>Diamond is used as ablator material in ICF experiments: EOS is critical for designing experiments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DBDC672-8B66-DB44-8EC7-FAC5FD0C9C8E}"/>
              </a:ext>
            </a:extLst>
          </p:cNvPr>
          <p:cNvSpPr txBox="1">
            <a:spLocks/>
          </p:cNvSpPr>
          <p:nvPr/>
        </p:nvSpPr>
        <p:spPr>
          <a:xfrm>
            <a:off x="-153557" y="755827"/>
            <a:ext cx="4506100" cy="15763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rtl="0" eaLnBrk="1" latinLnBrk="0" hangingPunct="1">
              <a:lnSpc>
                <a:spcPts val="1733"/>
              </a:lnSpc>
              <a:spcBef>
                <a:spcPct val="0"/>
              </a:spcBef>
              <a:buNone/>
              <a:defRPr kumimoji="0" sz="1125" b="1" kern="1200" baseline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defTabSz="914400"/>
            <a:r>
              <a:rPr lang="en-US"/>
              <a:t>Prior research</a:t>
            </a:r>
            <a:endParaRPr lang="en-US" dirty="0"/>
          </a:p>
        </p:txBody>
      </p:sp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4696B04B-5DC8-8947-A1DB-74DB891321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45" y="2498284"/>
            <a:ext cx="914287" cy="616663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7AB04C-6617-A84A-95D8-733F481349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42" y="1809069"/>
            <a:ext cx="651029" cy="628733"/>
          </a:xfrm>
          <a:prstGeom prst="rect">
            <a:avLst/>
          </a:prstGeom>
        </p:spPr>
      </p:pic>
      <p:pic>
        <p:nvPicPr>
          <p:cNvPr id="16" name="Picture 15" descr="A close up of a map&#10;&#10;Description automatically generated">
            <a:extLst>
              <a:ext uri="{FF2B5EF4-FFF2-40B4-BE49-F238E27FC236}">
                <a16:creationId xmlns:a16="http://schemas.microsoft.com/office/drawing/2014/main" id="{CA7EC8FA-3C85-F44C-91B4-F53967CAA7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58" y="1766836"/>
            <a:ext cx="753103" cy="64832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C40A548-B06C-0D46-A75D-ADB0EECFC4E1}"/>
              </a:ext>
            </a:extLst>
          </p:cNvPr>
          <p:cNvSpPr/>
          <p:nvPr/>
        </p:nvSpPr>
        <p:spPr>
          <a:xfrm>
            <a:off x="97667" y="1627743"/>
            <a:ext cx="107748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" dirty="0" err="1">
                <a:solidFill>
                  <a:srgbClr val="222222"/>
                </a:solidFill>
                <a:latin typeface="-apple-system"/>
              </a:rPr>
              <a:t>Eggert</a:t>
            </a:r>
            <a:r>
              <a:rPr lang="fr-FR" sz="400" i="1" dirty="0">
                <a:solidFill>
                  <a:srgbClr val="222222"/>
                </a:solidFill>
                <a:latin typeface="-apple-system"/>
              </a:rPr>
              <a:t> et al. </a:t>
            </a:r>
            <a:r>
              <a:rPr lang="fr-FR" sz="400" dirty="0">
                <a:solidFill>
                  <a:srgbClr val="222222"/>
                </a:solidFill>
                <a:latin typeface="-apple-system"/>
              </a:rPr>
              <a:t>Nature Phys </a:t>
            </a:r>
            <a:r>
              <a:rPr lang="fr-FR" sz="400" b="1" dirty="0">
                <a:solidFill>
                  <a:srgbClr val="222222"/>
                </a:solidFill>
                <a:latin typeface="-apple-system"/>
              </a:rPr>
              <a:t>6, </a:t>
            </a:r>
            <a:r>
              <a:rPr lang="fr-FR" sz="400" dirty="0">
                <a:solidFill>
                  <a:srgbClr val="222222"/>
                </a:solidFill>
                <a:latin typeface="-apple-system"/>
              </a:rPr>
              <a:t>40–43 (2010</a:t>
            </a:r>
            <a:endParaRPr lang="en-US" sz="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28839D-B9A3-294A-8B0F-FDB2307772A6}"/>
              </a:ext>
            </a:extLst>
          </p:cNvPr>
          <p:cNvSpPr/>
          <p:nvPr/>
        </p:nvSpPr>
        <p:spPr>
          <a:xfrm>
            <a:off x="1270802" y="2574992"/>
            <a:ext cx="1288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600" dirty="0"/>
              <a:t>Substantial uncertainties in both experimental and theoretical phase diagram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012F42-F0A1-FD49-BA65-0DC3FCE3CD5B}"/>
              </a:ext>
            </a:extLst>
          </p:cNvPr>
          <p:cNvSpPr/>
          <p:nvPr/>
        </p:nvSpPr>
        <p:spPr>
          <a:xfrm>
            <a:off x="1277264" y="1635590"/>
            <a:ext cx="1255472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" dirty="0"/>
              <a:t>Knudson </a:t>
            </a:r>
            <a:r>
              <a:rPr lang="en-US" sz="400" i="1" dirty="0"/>
              <a:t>et. al. </a:t>
            </a:r>
            <a:r>
              <a:rPr lang="en-US" sz="400" dirty="0"/>
              <a:t>Science 322 (5909), 1822-182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C407DA-15AF-2B43-A826-F9CCD62450DE}"/>
              </a:ext>
            </a:extLst>
          </p:cNvPr>
          <p:cNvSpPr/>
          <p:nvPr/>
        </p:nvSpPr>
        <p:spPr>
          <a:xfrm>
            <a:off x="97667" y="2376593"/>
            <a:ext cx="1413915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" dirty="0">
                <a:latin typeface="arial" panose="020B0604020202020204" pitchFamily="34" charset="0"/>
              </a:rPr>
              <a:t>Benedict </a:t>
            </a:r>
            <a:r>
              <a:rPr lang="nl-NL" sz="400" i="1" dirty="0">
                <a:latin typeface="arial" panose="020B0604020202020204" pitchFamily="34" charset="0"/>
              </a:rPr>
              <a:t>et al </a:t>
            </a:r>
            <a:r>
              <a:rPr lang="en-US" sz="400" dirty="0"/>
              <a:t>Phys Rev B 89, 224109 (2014)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F66FCD3-017F-AA4D-B67F-873D7BD5FBC4}"/>
              </a:ext>
            </a:extLst>
          </p:cNvPr>
          <p:cNvSpPr txBox="1">
            <a:spLocks/>
          </p:cNvSpPr>
          <p:nvPr/>
        </p:nvSpPr>
        <p:spPr>
          <a:xfrm>
            <a:off x="71297" y="3231417"/>
            <a:ext cx="2488276" cy="47551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190470" indent="-152376" algn="l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12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19033" indent="-19047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33315" indent="-114282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690" indent="-114282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838066" indent="-114282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799972" algn="l"/>
              </a:tabLst>
              <a:defRPr kumimoji="0" lang="en-US" sz="12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084914" indent="-1219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19005" indent="-121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3096" indent="-1219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7186" indent="-1219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-36513" algn="just" defTabSz="914400">
              <a:spcBef>
                <a:spcPts val="100"/>
              </a:spcBef>
              <a:spcAft>
                <a:spcPts val="100"/>
              </a:spcAft>
            </a:pPr>
            <a:r>
              <a:rPr lang="en-US" sz="600" dirty="0"/>
              <a:t>Obtain accurate high-P and high-T diamond, bc8  and </a:t>
            </a:r>
            <a:r>
              <a:rPr lang="en-US" sz="600" dirty="0" err="1"/>
              <a:t>sc</a:t>
            </a:r>
            <a:r>
              <a:rPr lang="en-US" sz="600" dirty="0"/>
              <a:t> melting lines up to 5 </a:t>
            </a:r>
            <a:r>
              <a:rPr lang="en-US" sz="600" dirty="0" err="1"/>
              <a:t>TPa</a:t>
            </a:r>
            <a:r>
              <a:rPr lang="en-US" sz="600" dirty="0"/>
              <a:t> using QM) simulations</a:t>
            </a:r>
          </a:p>
          <a:p>
            <a:pPr marL="0" indent="0" algn="just" defTabSz="914400">
              <a:spcBef>
                <a:spcPts val="100"/>
              </a:spcBef>
              <a:spcAft>
                <a:spcPts val="100"/>
              </a:spcAft>
            </a:pPr>
            <a:r>
              <a:rPr lang="en-US" sz="600" dirty="0"/>
              <a:t> Uncover properties of carbon under extreme conditions</a:t>
            </a:r>
          </a:p>
          <a:p>
            <a:pPr marL="36513" indent="-36513" algn="just" defTabSz="914400">
              <a:spcBef>
                <a:spcPts val="100"/>
              </a:spcBef>
              <a:spcAft>
                <a:spcPts val="100"/>
              </a:spcAft>
            </a:pPr>
            <a:r>
              <a:rPr lang="en-US" sz="600" dirty="0"/>
              <a:t>Provide guidance for future dynamic experiments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78A17D-122E-D241-878B-544AA6258EFA}"/>
              </a:ext>
            </a:extLst>
          </p:cNvPr>
          <p:cNvSpPr txBox="1"/>
          <p:nvPr/>
        </p:nvSpPr>
        <p:spPr>
          <a:xfrm>
            <a:off x="1304268" y="3100551"/>
            <a:ext cx="5043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Goals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15F7401-A5F3-7D43-A464-F78A396B03C5}"/>
              </a:ext>
            </a:extLst>
          </p:cNvPr>
          <p:cNvSpPr txBox="1">
            <a:spLocks/>
          </p:cNvSpPr>
          <p:nvPr/>
        </p:nvSpPr>
        <p:spPr>
          <a:xfrm>
            <a:off x="45162" y="3850780"/>
            <a:ext cx="2531698" cy="75918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190470" indent="-152376" algn="l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12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19033" indent="-19047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33315" indent="-114282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690" indent="-114282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838066" indent="-114282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799972" algn="l"/>
              </a:tabLst>
              <a:defRPr kumimoji="0" lang="en-US" sz="12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084914" indent="-1219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19005" indent="-121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3096" indent="-1219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7186" indent="-1219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-57150">
              <a:spcBef>
                <a:spcPts val="100"/>
              </a:spcBef>
              <a:spcAft>
                <a:spcPts val="200"/>
              </a:spcAft>
            </a:pPr>
            <a:r>
              <a:rPr lang="en-US" sz="600" dirty="0"/>
              <a:t>First-principles DFT </a:t>
            </a:r>
            <a:r>
              <a:rPr lang="en-US" sz="600" dirty="0" err="1"/>
              <a:t>qantun</a:t>
            </a:r>
            <a:r>
              <a:rPr lang="en-US" sz="600" dirty="0"/>
              <a:t> molecular dynamics (QMD)  simulations</a:t>
            </a:r>
          </a:p>
          <a:p>
            <a:pPr marL="57150" indent="-57150">
              <a:spcBef>
                <a:spcPts val="100"/>
              </a:spcBef>
              <a:spcAft>
                <a:spcPts val="200"/>
              </a:spcAft>
            </a:pPr>
            <a:r>
              <a:rPr lang="en-US" sz="600" dirty="0"/>
              <a:t>2-phase method in  NPT ensemble to obtain melting line: 432 atom cells for diamond-liquid, 864 atom cells for </a:t>
            </a:r>
            <a:r>
              <a:rPr lang="en-US" sz="600" dirty="0" err="1"/>
              <a:t>bc</a:t>
            </a:r>
            <a:r>
              <a:rPr lang="en-US" sz="600" dirty="0"/>
              <a:t>-liquid and 1024 atom cell for </a:t>
            </a:r>
            <a:r>
              <a:rPr lang="en-US" sz="600" dirty="0" err="1"/>
              <a:t>sc</a:t>
            </a:r>
            <a:r>
              <a:rPr lang="en-US" sz="600" dirty="0"/>
              <a:t>-liquid and </a:t>
            </a:r>
            <a:r>
              <a:rPr lang="en-US" sz="600" dirty="0" err="1"/>
              <a:t>sh</a:t>
            </a:r>
            <a:r>
              <a:rPr lang="en-US" sz="600" dirty="0"/>
              <a:t>-liquid</a:t>
            </a:r>
          </a:p>
          <a:p>
            <a:pPr marL="57150" indent="-57150">
              <a:spcBef>
                <a:spcPts val="100"/>
              </a:spcBef>
              <a:spcAft>
                <a:spcPts val="200"/>
              </a:spcAft>
            </a:pPr>
            <a:r>
              <a:rPr lang="en-US" sz="600" dirty="0"/>
              <a:t>NVT ensemble MD to construct equation of state (EOS) and hydrostatic </a:t>
            </a:r>
            <a:r>
              <a:rPr lang="en-US" sz="600" dirty="0" err="1"/>
              <a:t>Hugoniot</a:t>
            </a:r>
            <a:r>
              <a:rPr lang="en-US" sz="600" dirty="0"/>
              <a:t>: 216 atom cells for diamond, 432  atom cells for bc8.</a:t>
            </a:r>
          </a:p>
          <a:p>
            <a:pPr marL="57150" indent="-57150">
              <a:spcBef>
                <a:spcPts val="100"/>
              </a:spcBef>
              <a:spcAft>
                <a:spcPts val="200"/>
              </a:spcAft>
            </a:pPr>
            <a:endParaRPr lang="en-US" sz="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DE05E7-ED45-1F4D-8745-AA54982223AC}"/>
              </a:ext>
            </a:extLst>
          </p:cNvPr>
          <p:cNvSpPr txBox="1"/>
          <p:nvPr/>
        </p:nvSpPr>
        <p:spPr>
          <a:xfrm>
            <a:off x="1060550" y="3719857"/>
            <a:ext cx="7024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Method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01BBA77-4831-9D49-861C-A9D23B9F0704}"/>
              </a:ext>
            </a:extLst>
          </p:cNvPr>
          <p:cNvSpPr/>
          <p:nvPr/>
        </p:nvSpPr>
        <p:spPr>
          <a:xfrm>
            <a:off x="2590356" y="757405"/>
            <a:ext cx="2460790" cy="1607973"/>
          </a:xfrm>
          <a:prstGeom prst="rect">
            <a:avLst/>
          </a:prstGeom>
          <a:solidFill>
            <a:srgbClr val="C0C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940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" dirty="0"/>
          </a:p>
        </p:txBody>
      </p:sp>
      <p:pic>
        <p:nvPicPr>
          <p:cNvPr id="27" name="Picture 26" descr="Chart, diagram&#10;&#10;Description automatically generated">
            <a:extLst>
              <a:ext uri="{FF2B5EF4-FFF2-40B4-BE49-F238E27FC236}">
                <a16:creationId xmlns:a16="http://schemas.microsoft.com/office/drawing/2014/main" id="{9B342757-6AF9-9046-ADA2-07DD75BA53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52" y="999098"/>
            <a:ext cx="1554216" cy="1338353"/>
          </a:xfrm>
          <a:prstGeom prst="rect">
            <a:avLst/>
          </a:prstGeom>
        </p:spPr>
      </p:pic>
      <p:pic>
        <p:nvPicPr>
          <p:cNvPr id="28" name="Picture 27" descr="A picture containing dome, honeycomb, building, banana&#10;&#10;Description automatically generated">
            <a:extLst>
              <a:ext uri="{FF2B5EF4-FFF2-40B4-BE49-F238E27FC236}">
                <a16:creationId xmlns:a16="http://schemas.microsoft.com/office/drawing/2014/main" id="{698250D6-12D4-A142-A9BC-F841A89620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883" y="1115042"/>
            <a:ext cx="325483" cy="320833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615B250-4DCD-C14E-9AE9-0DD747F50D93}"/>
              </a:ext>
            </a:extLst>
          </p:cNvPr>
          <p:cNvCxnSpPr>
            <a:cxnSpLocks/>
          </p:cNvCxnSpPr>
          <p:nvPr/>
        </p:nvCxnSpPr>
        <p:spPr>
          <a:xfrm flipH="1" flipV="1">
            <a:off x="2942347" y="1468273"/>
            <a:ext cx="463733" cy="3589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B6CE44BE-0334-204A-BABA-053F6594EC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208" y="1905702"/>
            <a:ext cx="317841" cy="309229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DF4D2E9-3CE1-F84D-83EE-736291EC37C9}"/>
              </a:ext>
            </a:extLst>
          </p:cNvPr>
          <p:cNvCxnSpPr>
            <a:cxnSpLocks/>
          </p:cNvCxnSpPr>
          <p:nvPr/>
        </p:nvCxnSpPr>
        <p:spPr>
          <a:xfrm flipH="1">
            <a:off x="2983068" y="2051042"/>
            <a:ext cx="715845" cy="92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A picture containing shoji, building, crossword puzzle&#10;&#10;Description automatically generated">
            <a:extLst>
              <a:ext uri="{FF2B5EF4-FFF2-40B4-BE49-F238E27FC236}">
                <a16:creationId xmlns:a16="http://schemas.microsoft.com/office/drawing/2014/main" id="{4CC9BE2E-CD7F-3A45-B1E2-64869DEE27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3" y="1865618"/>
            <a:ext cx="313361" cy="310771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8F22BEF-C3BC-E142-80D6-5C38A2BAEFB0}"/>
              </a:ext>
            </a:extLst>
          </p:cNvPr>
          <p:cNvCxnSpPr>
            <a:cxnSpLocks/>
          </p:cNvCxnSpPr>
          <p:nvPr/>
        </p:nvCxnSpPr>
        <p:spPr>
          <a:xfrm>
            <a:off x="4310553" y="2021004"/>
            <a:ext cx="38510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picture containing building, dome, horse, shoji&#10;&#10;Description automatically generated">
            <a:extLst>
              <a:ext uri="{FF2B5EF4-FFF2-40B4-BE49-F238E27FC236}">
                <a16:creationId xmlns:a16="http://schemas.microsoft.com/office/drawing/2014/main" id="{C35C5BF3-2A6F-9240-AF6C-6D498F6DCC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3" y="1195404"/>
            <a:ext cx="285471" cy="272869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6D26DC2-003F-9B43-80DF-69505048F158}"/>
              </a:ext>
            </a:extLst>
          </p:cNvPr>
          <p:cNvCxnSpPr>
            <a:cxnSpLocks/>
          </p:cNvCxnSpPr>
          <p:nvPr/>
        </p:nvCxnSpPr>
        <p:spPr>
          <a:xfrm flipV="1">
            <a:off x="4317778" y="1468273"/>
            <a:ext cx="317737" cy="2147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D440151D-68D6-0344-B479-6DAE899A64F7}"/>
              </a:ext>
            </a:extLst>
          </p:cNvPr>
          <p:cNvSpPr txBox="1">
            <a:spLocks/>
          </p:cNvSpPr>
          <p:nvPr/>
        </p:nvSpPr>
        <p:spPr>
          <a:xfrm>
            <a:off x="7224538" y="2716721"/>
            <a:ext cx="1907915" cy="921654"/>
          </a:xfrm>
          <a:prstGeom prst="rect">
            <a:avLst/>
          </a:prstGeom>
        </p:spPr>
        <p:txBody>
          <a:bodyPr>
            <a:noAutofit/>
          </a:bodyPr>
          <a:lstStyle>
            <a:lvl1pPr marL="190470" indent="-152376" algn="l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12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19033" indent="-19047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33315" indent="-114282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690" indent="-114282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838066" indent="-114282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799972" algn="l"/>
              </a:tabLst>
              <a:defRPr kumimoji="0" lang="en-US" sz="12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084914" indent="-1219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19005" indent="-121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3096" indent="-1219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7186" indent="-1219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-114300" defTabSz="914400"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600" dirty="0"/>
              <a:t>Obtained very accurate carbon phase diagram including melting lines of carbon phases up to 5 </a:t>
            </a:r>
            <a:r>
              <a:rPr lang="en-US" sz="600" dirty="0" err="1"/>
              <a:t>TPa</a:t>
            </a:r>
            <a:endParaRPr lang="en-US" sz="600" dirty="0"/>
          </a:p>
          <a:p>
            <a:pPr marL="114300" lvl="1" indent="-114300" defTabSz="914400"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600" dirty="0"/>
              <a:t>Characterized properties of liquid and solid along melting lines: complex liquid behavior at high-PT conditions</a:t>
            </a:r>
          </a:p>
          <a:p>
            <a:pPr marL="114300" lvl="1" indent="-114300" defTabSz="914400"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600" dirty="0"/>
              <a:t>Proposed various shock compression pathways to access large P-T regions on carbon phase diagram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0C9052-3EDE-404F-A401-0AE4551C24C7}"/>
              </a:ext>
            </a:extLst>
          </p:cNvPr>
          <p:cNvSpPr txBox="1"/>
          <p:nvPr/>
        </p:nvSpPr>
        <p:spPr>
          <a:xfrm>
            <a:off x="7482057" y="2457223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Conclusions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2D409AB-0BD4-7E46-8F63-5EC9E42965EB}"/>
              </a:ext>
            </a:extLst>
          </p:cNvPr>
          <p:cNvSpPr/>
          <p:nvPr/>
        </p:nvSpPr>
        <p:spPr>
          <a:xfrm>
            <a:off x="7259562" y="3746097"/>
            <a:ext cx="1810028" cy="69580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endParaRPr lang="en-US" sz="4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en-US" sz="600" dirty="0">
                <a:solidFill>
                  <a:schemeClr val="tx1"/>
                </a:solidFill>
              </a:rPr>
              <a:t>This work is supported by DOE/NNSA (grant # DE-NA0003910)</a:t>
            </a:r>
          </a:p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en-US" sz="600" dirty="0">
                <a:solidFill>
                  <a:schemeClr val="tx1"/>
                </a:solidFill>
              </a:rPr>
              <a:t>Computations performed using  DOE leadership-class HPC system OLCF Summit provided via INCITE award (MAT198)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63604CE-FDB8-2A49-8134-55F042B60A13}"/>
              </a:ext>
            </a:extLst>
          </p:cNvPr>
          <p:cNvSpPr/>
          <p:nvPr/>
        </p:nvSpPr>
        <p:spPr>
          <a:xfrm>
            <a:off x="5065372" y="762001"/>
            <a:ext cx="4033467" cy="1592801"/>
          </a:xfrm>
          <a:prstGeom prst="rect">
            <a:avLst/>
          </a:prstGeom>
          <a:solidFill>
            <a:srgbClr val="C0C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940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F35B095-8FEF-A14D-BFAF-58B12C26E73B}"/>
              </a:ext>
            </a:extLst>
          </p:cNvPr>
          <p:cNvSpPr txBox="1"/>
          <p:nvPr/>
        </p:nvSpPr>
        <p:spPr>
          <a:xfrm>
            <a:off x="7482057" y="3638375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Acknowledgement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52D9950-0BFC-B54E-9F13-E5FEB5F247D9}"/>
              </a:ext>
            </a:extLst>
          </p:cNvPr>
          <p:cNvSpPr/>
          <p:nvPr/>
        </p:nvSpPr>
        <p:spPr>
          <a:xfrm>
            <a:off x="2590356" y="2387607"/>
            <a:ext cx="4624318" cy="2119726"/>
          </a:xfrm>
          <a:prstGeom prst="rect">
            <a:avLst/>
          </a:prstGeom>
          <a:solidFill>
            <a:srgbClr val="C0C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940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D5FD681-A622-F741-AE6A-2552D6A8371C}"/>
              </a:ext>
            </a:extLst>
          </p:cNvPr>
          <p:cNvGrpSpPr/>
          <p:nvPr/>
        </p:nvGrpSpPr>
        <p:grpSpPr>
          <a:xfrm>
            <a:off x="5007013" y="2744572"/>
            <a:ext cx="2082579" cy="1686947"/>
            <a:chOff x="1751759" y="1821688"/>
            <a:chExt cx="6173041" cy="4810523"/>
          </a:xfrm>
        </p:grpSpPr>
        <p:pic>
          <p:nvPicPr>
            <p:cNvPr id="44" name="Picture 43" descr="Chart, histogram&#10;&#10;Description automatically generated">
              <a:extLst>
                <a:ext uri="{FF2B5EF4-FFF2-40B4-BE49-F238E27FC236}">
                  <a16:creationId xmlns:a16="http://schemas.microsoft.com/office/drawing/2014/main" id="{01D4C585-266C-324A-BF5F-5B8134828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1759" y="1821688"/>
              <a:ext cx="6173041" cy="4810523"/>
            </a:xfrm>
            <a:prstGeom prst="rect">
              <a:avLst/>
            </a:prstGeom>
          </p:spPr>
        </p:pic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BD17373-5718-054F-98D0-080D357CE1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80114" y="2891246"/>
              <a:ext cx="200297" cy="931817"/>
            </a:xfrm>
            <a:prstGeom prst="straightConnector1">
              <a:avLst/>
            </a:prstGeom>
            <a:ln>
              <a:solidFill>
                <a:srgbClr val="EC1CD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E6A434C3-EB10-7742-95D1-F2462715F5F4}"/>
              </a:ext>
            </a:extLst>
          </p:cNvPr>
          <p:cNvSpPr txBox="1"/>
          <p:nvPr/>
        </p:nvSpPr>
        <p:spPr>
          <a:xfrm>
            <a:off x="4834211" y="2469711"/>
            <a:ext cx="25055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Complex liquid behavior along the principal </a:t>
            </a:r>
            <a:r>
              <a:rPr lang="en-US" sz="800" dirty="0" err="1"/>
              <a:t>Hugoniot</a:t>
            </a:r>
            <a:endParaRPr lang="en-US" sz="8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B626517-CA7F-B642-9100-7EB2CB5B15A7}"/>
              </a:ext>
            </a:extLst>
          </p:cNvPr>
          <p:cNvSpPr txBox="1"/>
          <p:nvPr/>
        </p:nvSpPr>
        <p:spPr>
          <a:xfrm>
            <a:off x="2640494" y="781587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Phase diagram</a:t>
            </a:r>
          </a:p>
        </p:txBody>
      </p:sp>
      <p:pic>
        <p:nvPicPr>
          <p:cNvPr id="48" name="Picture 47" descr="Chart&#10;&#10;Description automatically generated">
            <a:extLst>
              <a:ext uri="{FF2B5EF4-FFF2-40B4-BE49-F238E27FC236}">
                <a16:creationId xmlns:a16="http://schemas.microsoft.com/office/drawing/2014/main" id="{5855C986-D435-1A44-8208-A751F7058A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74122" y="2744572"/>
            <a:ext cx="1903402" cy="168694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C167224-5A4B-8946-856B-C1DCF01DBB45}"/>
              </a:ext>
            </a:extLst>
          </p:cNvPr>
          <p:cNvSpPr txBox="1"/>
          <p:nvPr/>
        </p:nvSpPr>
        <p:spPr>
          <a:xfrm>
            <a:off x="2783986" y="2416045"/>
            <a:ext cx="2348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Access various regions of phase diagram</a:t>
            </a:r>
          </a:p>
          <a:p>
            <a:r>
              <a:rPr lang="en-US" sz="800" dirty="0"/>
              <a:t> by single and double shocks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0A48EAF-B790-874D-B7E4-C1B5CFFED4D0}"/>
              </a:ext>
            </a:extLst>
          </p:cNvPr>
          <p:cNvSpPr txBox="1"/>
          <p:nvPr/>
        </p:nvSpPr>
        <p:spPr>
          <a:xfrm>
            <a:off x="6329509" y="794441"/>
            <a:ext cx="19308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Liquid-solid along melting lines</a:t>
            </a:r>
          </a:p>
        </p:txBody>
      </p:sp>
      <p:pic>
        <p:nvPicPr>
          <p:cNvPr id="51" name="Picture 50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A9BB30EA-BE33-8340-8576-55DF26570D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328" y="1035592"/>
            <a:ext cx="1602893" cy="1216956"/>
          </a:xfrm>
          <a:prstGeom prst="rect">
            <a:avLst/>
          </a:prstGeom>
        </p:spPr>
      </p:pic>
      <p:pic>
        <p:nvPicPr>
          <p:cNvPr id="52" name="Picture 51" descr="Chart, line chart&#10;&#10;Description automatically generated">
            <a:extLst>
              <a:ext uri="{FF2B5EF4-FFF2-40B4-BE49-F238E27FC236}">
                <a16:creationId xmlns:a16="http://schemas.microsoft.com/office/drawing/2014/main" id="{060EB849-A399-2D46-876B-F2E6B3A24D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41" y="1067182"/>
            <a:ext cx="1608411" cy="118536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087F22B9-98FB-3F40-AAD6-9BAE1A0F6711}"/>
              </a:ext>
            </a:extLst>
          </p:cNvPr>
          <p:cNvSpPr txBox="1"/>
          <p:nvPr/>
        </p:nvSpPr>
        <p:spPr>
          <a:xfrm>
            <a:off x="6048303" y="1105783"/>
            <a:ext cx="4984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Solid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628A352-28C0-704C-87A1-6B4AF287D001}"/>
              </a:ext>
            </a:extLst>
          </p:cNvPr>
          <p:cNvSpPr txBox="1"/>
          <p:nvPr/>
        </p:nvSpPr>
        <p:spPr>
          <a:xfrm>
            <a:off x="7697055" y="1087682"/>
            <a:ext cx="4984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Liquid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1A6D7561-FFA7-A647-8A78-8DCB3F4495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052" y="1201132"/>
            <a:ext cx="468845" cy="27944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187FA72-7F0C-F447-93B8-BE1850E3B6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206" y="1714080"/>
            <a:ext cx="428503" cy="29401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E5A8E951-02FC-4342-A854-57753FC08974}"/>
              </a:ext>
            </a:extLst>
          </p:cNvPr>
          <p:cNvSpPr txBox="1"/>
          <p:nvPr/>
        </p:nvSpPr>
        <p:spPr>
          <a:xfrm>
            <a:off x="1929087" y="389276"/>
            <a:ext cx="2740701" cy="327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3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800" i="1" dirty="0">
                <a:cs typeface="Arial"/>
              </a:rPr>
              <a:t>Kien Nguyen-Cong, Jonathan T. Willman, and Ivan I. </a:t>
            </a:r>
            <a:r>
              <a:rPr lang="en-US" sz="800" i="1" dirty="0" err="1">
                <a:cs typeface="Arial"/>
              </a:rPr>
              <a:t>Oleynik</a:t>
            </a:r>
            <a:endParaRPr lang="en-US" sz="800" i="1" dirty="0">
              <a:cs typeface="Arial"/>
            </a:endParaRPr>
          </a:p>
          <a:p>
            <a:pPr>
              <a:lnSpc>
                <a:spcPts val="258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800" i="1" dirty="0">
                <a:cs typeface="Arial"/>
              </a:rPr>
              <a:t>Department of Physics, University of South Florida, USA</a:t>
            </a:r>
          </a:p>
        </p:txBody>
      </p:sp>
      <p:pic>
        <p:nvPicPr>
          <p:cNvPr id="59" name="Picture 2" descr="KTH Royal Institute of Technology - Wikipedia">
            <a:extLst>
              <a:ext uri="{FF2B5EF4-FFF2-40B4-BE49-F238E27FC236}">
                <a16:creationId xmlns:a16="http://schemas.microsoft.com/office/drawing/2014/main" id="{CC59630A-EF5A-2C4F-93E1-AD5015C4D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60" y="19610"/>
            <a:ext cx="723340" cy="72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Lawrence Livermore National Laboratory">
            <a:extLst>
              <a:ext uri="{FF2B5EF4-FFF2-40B4-BE49-F238E27FC236}">
                <a16:creationId xmlns:a16="http://schemas.microsoft.com/office/drawing/2014/main" id="{0D484B84-0EFF-F640-B52B-9F8F0F59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00" y="27607"/>
            <a:ext cx="671949" cy="67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 descr="Illustration of NIF Hohlraum and Capsule">
            <a:extLst>
              <a:ext uri="{FF2B5EF4-FFF2-40B4-BE49-F238E27FC236}">
                <a16:creationId xmlns:a16="http://schemas.microsoft.com/office/drawing/2014/main" id="{BCC39CA8-8289-C04D-AC47-C03C4ACAE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26" y="1017015"/>
            <a:ext cx="711886" cy="52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58FB9DCD-549E-4943-9A30-90F6F3442144}"/>
              </a:ext>
            </a:extLst>
          </p:cNvPr>
          <p:cNvSpPr txBox="1"/>
          <p:nvPr/>
        </p:nvSpPr>
        <p:spPr>
          <a:xfrm>
            <a:off x="186138" y="762497"/>
            <a:ext cx="14676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Carbon at Extreme Conditions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D8A2CED-891D-47B6-8134-A4E2E880418F}"/>
              </a:ext>
            </a:extLst>
          </p:cNvPr>
          <p:cNvSpPr/>
          <p:nvPr/>
        </p:nvSpPr>
        <p:spPr>
          <a:xfrm>
            <a:off x="724863" y="1457201"/>
            <a:ext cx="410690" cy="123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" dirty="0">
                <a:solidFill>
                  <a:srgbClr val="222222"/>
                </a:solidFill>
                <a:latin typeface="-apple-system"/>
              </a:rPr>
              <a:t>Image </a:t>
            </a:r>
            <a:r>
              <a:rPr lang="fr-FR" sz="200" dirty="0" err="1">
                <a:solidFill>
                  <a:srgbClr val="222222"/>
                </a:solidFill>
                <a:latin typeface="-apple-system"/>
              </a:rPr>
              <a:t>courtesy</a:t>
            </a:r>
            <a:r>
              <a:rPr lang="fr-FR" sz="200" dirty="0">
                <a:solidFill>
                  <a:srgbClr val="222222"/>
                </a:solidFill>
                <a:latin typeface="-apple-system"/>
              </a:rPr>
              <a:t>: LLNL</a:t>
            </a:r>
            <a:endParaRPr lang="en-US" sz="2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9350B88-3DB7-47E7-9483-7C70D45DB2F5}"/>
              </a:ext>
            </a:extLst>
          </p:cNvPr>
          <p:cNvSpPr txBox="1"/>
          <p:nvPr/>
        </p:nvSpPr>
        <p:spPr>
          <a:xfrm>
            <a:off x="4627492" y="326342"/>
            <a:ext cx="27407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sz="800" b="0" i="1" dirty="0">
                <a:effectLst/>
              </a:rPr>
              <a:t>Anatoly </a:t>
            </a:r>
            <a:r>
              <a:rPr lang="en-US" sz="800" b="0" i="1" dirty="0" err="1">
                <a:effectLst/>
              </a:rPr>
              <a:t>Belonoshko</a:t>
            </a:r>
            <a:r>
              <a:rPr lang="en-US" sz="800" i="1" dirty="0"/>
              <a:t> 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sz="800" i="1" dirty="0"/>
              <a:t>Department of physics, R</a:t>
            </a:r>
            <a:r>
              <a:rPr lang="en-US" sz="800" b="0" i="1" dirty="0">
                <a:effectLst/>
              </a:rPr>
              <a:t>oyal Institute of Technology, Sweden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3061820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325</Words>
  <Application>Microsoft Office PowerPoint</Application>
  <PresentationFormat>Custom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-apple-system</vt:lpstr>
      <vt:lpstr>Arial</vt:lpstr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Oleynik</dc:creator>
  <cp:lastModifiedBy>Kien Nguyen Cong</cp:lastModifiedBy>
  <cp:revision>6</cp:revision>
  <dcterms:created xsi:type="dcterms:W3CDTF">2022-02-01T22:23:18Z</dcterms:created>
  <dcterms:modified xsi:type="dcterms:W3CDTF">2022-02-01T23:37:20Z</dcterms:modified>
</cp:coreProperties>
</file>