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9" r:id="rId3"/>
    <p:sldId id="296" r:id="rId4"/>
    <p:sldId id="294" r:id="rId5"/>
    <p:sldId id="297" r:id="rId6"/>
    <p:sldId id="256" r:id="rId7"/>
    <p:sldId id="310" r:id="rId8"/>
    <p:sldId id="305" r:id="rId9"/>
    <p:sldId id="261" r:id="rId10"/>
    <p:sldId id="262" r:id="rId11"/>
    <p:sldId id="265" r:id="rId12"/>
    <p:sldId id="308" r:id="rId13"/>
    <p:sldId id="311" r:id="rId14"/>
    <p:sldId id="298" r:id="rId15"/>
    <p:sldId id="293" r:id="rId16"/>
    <p:sldId id="295" r:id="rId17"/>
    <p:sldId id="300" r:id="rId18"/>
    <p:sldId id="30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67019-E335-4EA3-B5DA-1CB65FC39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31CE0-5462-4E74-964F-9E1AF627C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C43F4-FDC4-448A-9DC3-5FE334B9D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45BC-97B0-4636-B365-724D32E246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1BA8D-3950-460D-A69B-C28B5E633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E8C0D-03ED-4BC3-A31F-B4751B2B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5F0C-0E83-4D70-9606-7A151FC2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2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E66F8-FB55-4377-B4AF-0D2D5A9EE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6C5426-AFE7-4CFE-9561-E307529C6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C7921-AEFE-4499-97ED-9C27A6927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45BC-97B0-4636-B365-724D32E246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86642-1771-423D-B5AB-5936F0BDA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12C86-9639-4377-AD44-5858ED18D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5F0C-0E83-4D70-9606-7A151FC2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0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A44B98-EAA5-499E-A4F4-4D1B4B4524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083272-9277-4A97-8076-1F3D20BC7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6A606-00B8-43B4-A703-2F702054D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45BC-97B0-4636-B365-724D32E246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2F27C-B410-4BA2-AC19-3E7B90142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9E6A8-5328-42CE-96BE-0ACABA1EE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5F0C-0E83-4D70-9606-7A151FC2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2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21350-190B-4B77-BDCC-1FBABE6AD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004D9-245D-4251-A480-D73B81CAA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B5EF3-7D3C-4212-800B-695C26BDE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45BC-97B0-4636-B365-724D32E246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71303-C59F-42A3-9138-EE9D4E18C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7FFAA-7A88-4072-8D07-444CE0A58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5F0C-0E83-4D70-9606-7A151FC2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1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894D-8293-4E4E-A06C-A91486729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4F3E5C-34E7-4008-BBC0-49B206A24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0D1F4-C3CE-4D72-AC23-4B322372B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45BC-97B0-4636-B365-724D32E246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C88DF-4E64-4DD0-8912-ECD1656A0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2B051-0A48-4C45-83C6-04890AA60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5F0C-0E83-4D70-9606-7A151FC2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44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AC68E-2FD3-4DD3-93C1-A27BB921B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DD528-751B-421F-9BE9-7AC837048D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C3BCFB-9742-4B70-B64D-EB39ED6F5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0D73F-60B5-4F1B-9330-D711974D0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45BC-97B0-4636-B365-724D32E246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1C56B-3B3C-4567-8E7A-75AEDEB42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10903-1AD9-4DF9-AD42-9049A4A46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5F0C-0E83-4D70-9606-7A151FC2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2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E4AA2-0686-4AC2-98B3-FF9B03068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535752-C969-4F73-A5F8-FA254B2C5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6C6B6-A5FD-42BA-8B59-F1C17CF5F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00D6BB-5E50-4A92-BEA2-8782B5E20D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FD4B62-5DF9-4BA1-AE45-DBFD4A16CC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48C071-2566-4ACA-B207-7BE5E113B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45BC-97B0-4636-B365-724D32E246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84A261-A587-4B80-AEC8-FF9B1D2FB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5DE1A2-6223-47D5-8E59-7AE7BD9F5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5F0C-0E83-4D70-9606-7A151FC2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ED1E8-C40D-490F-B1BF-C5E1FE40E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628689-1F9B-4164-9538-C6E02FB2C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45BC-97B0-4636-B365-724D32E246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38A909-B9C3-447F-BA64-70024DF49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3F3BB9-B180-4369-9C03-A6100EB89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5F0C-0E83-4D70-9606-7A151FC2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7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74F30C-C693-449E-838B-1720EF17C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45BC-97B0-4636-B365-724D32E246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C67E79-DAF2-48CC-A6DD-5ED26AB69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1B5D33-79BF-4BC4-B174-7A894665F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5F0C-0E83-4D70-9606-7A151FC2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8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19B8B-8D06-4617-9F5E-C2894A53B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FB1A4-168F-45EE-B47F-17B36825B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FFF30D-1FF7-4AF2-930B-605A5388D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71DB6-5BA6-4750-B637-9E5577C67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45BC-97B0-4636-B365-724D32E246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11536-ED51-470F-AC5B-A8C158D44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BCEEE-9147-46A9-97C7-08C4F897D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5F0C-0E83-4D70-9606-7A151FC2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0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EA526-DBD3-4928-9388-19E0D8DC0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1EB205-C9C1-4695-BCDC-3A5882A199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12AC27-42F6-43C4-952B-CE4B87017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BF1A3-7C91-4712-A736-3C4E54BC6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45BC-97B0-4636-B365-724D32E246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A1A69-CB61-426F-ACCB-CC6C639CB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0AAC64-BB7C-4B9A-9160-C5AB5C964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5F0C-0E83-4D70-9606-7A151FC2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0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AC7617-8D18-4565-A448-A2284BE03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CFEA1-71D8-49D0-A8D5-66A7701A0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DBDE-00EC-413D-8304-2D4FE8D0D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D45BC-97B0-4636-B365-724D32E246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CAD14-717A-440B-AD69-F776A2510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48A69-2967-4F14-8410-B6CF57486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05F0C-0E83-4D70-9606-7A151FC2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3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0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0.png"/><Relationship Id="rId5" Type="http://schemas.openxmlformats.org/officeDocument/2006/relationships/image" Target="../media/image170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0.png"/><Relationship Id="rId4" Type="http://schemas.openxmlformats.org/officeDocument/2006/relationships/image" Target="../media/image3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0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0.png"/><Relationship Id="rId5" Type="http://schemas.openxmlformats.org/officeDocument/2006/relationships/image" Target="NULL"/><Relationship Id="rId10" Type="http://schemas.openxmlformats.org/officeDocument/2006/relationships/image" Target="../media/image15.pn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3D2E004-755D-4297-890A-8C176282A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9" y="1699780"/>
            <a:ext cx="6134678" cy="4793672"/>
          </a:xfrm>
          <a:prstGeom prst="rect">
            <a:avLst/>
          </a:prstGeom>
        </p:spPr>
      </p:pic>
      <p:sp>
        <p:nvSpPr>
          <p:cNvPr id="8" name="Rectangle 11">
            <a:extLst>
              <a:ext uri="{FF2B5EF4-FFF2-40B4-BE49-F238E27FC236}">
                <a16:creationId xmlns:a16="http://schemas.microsoft.com/office/drawing/2014/main" id="{7CD98A49-F8AB-4D4F-95CD-04BA38D87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343"/>
            <a:ext cx="12192000" cy="129266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457200"/>
            <a:endParaRPr lang="en-US" sz="2200" b="1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Utilizing directional secondary DT-neutron spectra to infer hot-spot performance of Inertial Confinement Fusion implosions </a:t>
            </a:r>
          </a:p>
        </p:txBody>
      </p:sp>
      <p:pic>
        <p:nvPicPr>
          <p:cNvPr id="9" name="Picture 58">
            <a:extLst>
              <a:ext uri="{FF2B5EF4-FFF2-40B4-BE49-F238E27FC236}">
                <a16:creationId xmlns:a16="http://schemas.microsoft.com/office/drawing/2014/main" id="{1B5E83B1-231F-4B35-A955-A0AD558AF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2862" y="25908"/>
            <a:ext cx="71913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6">
            <a:extLst>
              <a:ext uri="{FF2B5EF4-FFF2-40B4-BE49-F238E27FC236}">
                <a16:creationId xmlns:a16="http://schemas.microsoft.com/office/drawing/2014/main" id="{B7F8A9C6-53E2-4979-96CB-E2E087F16B1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3219" y="1528200"/>
            <a:ext cx="12192000" cy="35385"/>
          </a:xfrm>
          <a:prstGeom prst="line">
            <a:avLst/>
          </a:prstGeom>
          <a:noFill/>
          <a:ln w="25400" algn="ctr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64CC5A2-EA22-43E7-8873-1D51C07ACE32}"/>
              </a:ext>
            </a:extLst>
          </p:cNvPr>
          <p:cNvSpPr txBox="1"/>
          <p:nvPr/>
        </p:nvSpPr>
        <p:spPr>
          <a:xfrm>
            <a:off x="6501901" y="2499009"/>
            <a:ext cx="5142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P.J. Adrian</a:t>
            </a:r>
            <a:r>
              <a:rPr lang="en-US" baseline="30000" dirty="0"/>
              <a:t>1</a:t>
            </a:r>
            <a:r>
              <a:rPr lang="en-US" dirty="0"/>
              <a:t>, B. Lahmann</a:t>
            </a:r>
            <a:r>
              <a:rPr lang="en-US" baseline="30000" dirty="0"/>
              <a:t>1</a:t>
            </a:r>
            <a:r>
              <a:rPr lang="en-US" dirty="0"/>
              <a:t>, A. Zylstra</a:t>
            </a:r>
            <a:r>
              <a:rPr lang="en-US" baseline="30000" dirty="0"/>
              <a:t>2</a:t>
            </a:r>
            <a:r>
              <a:rPr lang="en-US" dirty="0"/>
              <a:t>, E.P. Hartouni</a:t>
            </a:r>
            <a:r>
              <a:rPr lang="en-US" baseline="30000" dirty="0"/>
              <a:t>2</a:t>
            </a:r>
            <a:r>
              <a:rPr lang="en-US" dirty="0"/>
              <a:t>, M. Gatu Johnson</a:t>
            </a:r>
            <a:r>
              <a:rPr lang="en-US" baseline="30000" dirty="0"/>
              <a:t>1</a:t>
            </a:r>
            <a:r>
              <a:rPr lang="en-US" dirty="0"/>
              <a:t>, D. Casey</a:t>
            </a:r>
            <a:r>
              <a:rPr lang="en-US" baseline="30000" dirty="0"/>
              <a:t>2</a:t>
            </a:r>
            <a:r>
              <a:rPr lang="en-US" dirty="0"/>
              <a:t>, F. H. Seguin</a:t>
            </a:r>
            <a:r>
              <a:rPr lang="en-US" baseline="30000" dirty="0"/>
              <a:t>1</a:t>
            </a:r>
            <a:r>
              <a:rPr lang="en-US" dirty="0"/>
              <a:t>, C. K. Li</a:t>
            </a:r>
            <a:r>
              <a:rPr lang="en-US" baseline="30000" dirty="0"/>
              <a:t>1</a:t>
            </a:r>
            <a:r>
              <a:rPr lang="en-US" dirty="0"/>
              <a:t>, R. D. Petrasso</a:t>
            </a:r>
            <a:r>
              <a:rPr lang="en-US" baseline="30000" dirty="0"/>
              <a:t>1</a:t>
            </a:r>
            <a:r>
              <a:rPr lang="en-US" dirty="0"/>
              <a:t> , J. Frenje</a:t>
            </a:r>
            <a:r>
              <a:rPr lang="en-US" baseline="30000" dirty="0"/>
              <a:t>1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baseline="30000" dirty="0"/>
              <a:t>1</a:t>
            </a:r>
            <a:r>
              <a:rPr lang="en-US" dirty="0"/>
              <a:t>MIT NNSA Center of Excellence </a:t>
            </a:r>
          </a:p>
          <a:p>
            <a:pPr algn="ctr"/>
            <a:r>
              <a:rPr lang="en-US" dirty="0"/>
              <a:t> </a:t>
            </a:r>
            <a:r>
              <a:rPr lang="en-US" baseline="30000" dirty="0"/>
              <a:t>2</a:t>
            </a:r>
            <a:r>
              <a:rPr lang="en-US" dirty="0"/>
              <a:t>Lawrence Livermore National Laboratory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NIF Users Group Meeting 2020</a:t>
            </a:r>
          </a:p>
        </p:txBody>
      </p:sp>
      <p:pic>
        <p:nvPicPr>
          <p:cNvPr id="19" name="Picture 6" descr="https://cnec.ncsu.edu/wp-content/uploads/new-NNSA-Logo-e1502199295910.jpg">
            <a:extLst>
              <a:ext uri="{FF2B5EF4-FFF2-40B4-BE49-F238E27FC236}">
                <a16:creationId xmlns:a16="http://schemas.microsoft.com/office/drawing/2014/main" id="{9F5401AD-0267-4889-92AB-1340C3C9E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301" y="5702086"/>
            <a:ext cx="2087704" cy="60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500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9BC2268B-EFBC-4A6A-B730-6A9D47E0F9E6}"/>
              </a:ext>
            </a:extLst>
          </p:cNvPr>
          <p:cNvGrpSpPr/>
          <p:nvPr/>
        </p:nvGrpSpPr>
        <p:grpSpPr>
          <a:xfrm>
            <a:off x="3385457" y="2109540"/>
            <a:ext cx="5334000" cy="4088365"/>
            <a:chOff x="3429000" y="2119216"/>
            <a:chExt cx="5334000" cy="4088365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4DFC431D-C1AE-4B2F-8DB7-D7E12E0409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29000" y="2119216"/>
              <a:ext cx="5334000" cy="4000500"/>
            </a:xfrm>
            <a:prstGeom prst="rect">
              <a:avLst/>
            </a:prstGeom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979ADCA-7ECB-4862-B8E0-E15F5E1BA300}"/>
                </a:ext>
              </a:extLst>
            </p:cNvPr>
            <p:cNvSpPr/>
            <p:nvPr/>
          </p:nvSpPr>
          <p:spPr>
            <a:xfrm>
              <a:off x="5425751" y="5838249"/>
              <a:ext cx="1544216" cy="36933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61C7F4E-88EF-4BE3-AF17-16F6A94E3515}"/>
              </a:ext>
            </a:extLst>
          </p:cNvPr>
          <p:cNvGrpSpPr/>
          <p:nvPr/>
        </p:nvGrpSpPr>
        <p:grpSpPr>
          <a:xfrm>
            <a:off x="3429000" y="2119216"/>
            <a:ext cx="5334000" cy="4088365"/>
            <a:chOff x="3429000" y="2119216"/>
            <a:chExt cx="5334000" cy="4088365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D8ACA53-E6E9-445F-A3E4-9A50F021EF5C}"/>
                </a:ext>
              </a:extLst>
            </p:cNvPr>
            <p:cNvGrpSpPr/>
            <p:nvPr/>
          </p:nvGrpSpPr>
          <p:grpSpPr>
            <a:xfrm>
              <a:off x="3429000" y="2119216"/>
              <a:ext cx="5334000" cy="4088365"/>
              <a:chOff x="3429000" y="2119216"/>
              <a:chExt cx="5334000" cy="4088365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4FA2735D-8A76-4AA3-9523-17E40DE450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429000" y="2119216"/>
                <a:ext cx="5334000" cy="4000500"/>
              </a:xfrm>
              <a:prstGeom prst="rect">
                <a:avLst/>
              </a:prstGeom>
            </p:spPr>
          </p:pic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2F6A8B0-2216-4D60-B862-E1ED35FE6E65}"/>
                  </a:ext>
                </a:extLst>
              </p:cNvPr>
              <p:cNvSpPr/>
              <p:nvPr/>
            </p:nvSpPr>
            <p:spPr>
              <a:xfrm>
                <a:off x="5425751" y="5838249"/>
                <a:ext cx="1544216" cy="369332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7596C8E-9005-4DC6-9FA2-4BA6091D0572}"/>
                </a:ext>
              </a:extLst>
            </p:cNvPr>
            <p:cNvSpPr/>
            <p:nvPr/>
          </p:nvSpPr>
          <p:spPr>
            <a:xfrm>
              <a:off x="5099352" y="4119466"/>
              <a:ext cx="188686" cy="446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B7E57F2-428F-4A1A-9BB7-A01A5E5A2513}"/>
                </a:ext>
              </a:extLst>
            </p:cNvPr>
            <p:cNvSpPr/>
            <p:nvPr/>
          </p:nvSpPr>
          <p:spPr>
            <a:xfrm>
              <a:off x="5585581" y="3896121"/>
              <a:ext cx="188686" cy="446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01FFB87-F7DA-431D-A3FC-42A3AFB94054}"/>
                </a:ext>
              </a:extLst>
            </p:cNvPr>
            <p:cNvSpPr/>
            <p:nvPr/>
          </p:nvSpPr>
          <p:spPr>
            <a:xfrm>
              <a:off x="6417735" y="3755388"/>
              <a:ext cx="188686" cy="446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6270323-B7A3-4DC7-91D4-E2D4F321824A}"/>
                </a:ext>
              </a:extLst>
            </p:cNvPr>
            <p:cNvSpPr/>
            <p:nvPr/>
          </p:nvSpPr>
          <p:spPr>
            <a:xfrm>
              <a:off x="6967550" y="4305158"/>
              <a:ext cx="188686" cy="446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757C6E1A-3D6A-4BF5-AD6E-016E51D49E73}"/>
              </a:ext>
            </a:extLst>
          </p:cNvPr>
          <p:cNvSpPr/>
          <p:nvPr/>
        </p:nvSpPr>
        <p:spPr>
          <a:xfrm>
            <a:off x="5055809" y="4109790"/>
            <a:ext cx="188686" cy="4466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DCBF8EF-D756-4F39-AECB-F5B6739015CF}"/>
              </a:ext>
            </a:extLst>
          </p:cNvPr>
          <p:cNvSpPr/>
          <p:nvPr/>
        </p:nvSpPr>
        <p:spPr>
          <a:xfrm>
            <a:off x="5542038" y="3886445"/>
            <a:ext cx="188686" cy="4466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8">
            <a:extLst>
              <a:ext uri="{FF2B5EF4-FFF2-40B4-BE49-F238E27FC236}">
                <a16:creationId xmlns:a16="http://schemas.microsoft.com/office/drawing/2014/main" id="{3EA9762E-791C-4880-8357-5033507EF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2862" y="20409"/>
            <a:ext cx="71913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16">
            <a:extLst>
              <a:ext uri="{FF2B5EF4-FFF2-40B4-BE49-F238E27FC236}">
                <a16:creationId xmlns:a16="http://schemas.microsoft.com/office/drawing/2014/main" id="{64D01B97-04BB-4CE2-82DD-6010F1BCF3A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0" y="1613829"/>
            <a:ext cx="12192000" cy="35385"/>
          </a:xfrm>
          <a:prstGeom prst="line">
            <a:avLst/>
          </a:prstGeom>
          <a:noFill/>
          <a:ln w="25400" algn="ctr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11F252-37AD-4AD0-8241-8418433BC765}"/>
                  </a:ext>
                </a:extLst>
              </p:cNvPr>
              <p:cNvSpPr txBox="1"/>
              <p:nvPr/>
            </p:nvSpPr>
            <p:spPr>
              <a:xfrm>
                <a:off x="1179371" y="3321067"/>
                <a:ext cx="2841173" cy="8810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500" b="1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500" b="1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a:rPr lang="en-US" sz="2500" b="1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2500" b="1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500" b="1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𝑿𝒓𝒂𝒚𝒔</m:t>
                          </m:r>
                        </m:num>
                        <m:den>
                          <m:r>
                            <a:rPr lang="en-US" sz="2500" b="1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a:rPr lang="en-US" sz="2500" b="1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2500" b="1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500" b="1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500" b="1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𝒏𝒅𝒓𝒚</m:t>
                          </m:r>
                        </m:den>
                      </m:f>
                    </m:oMath>
                  </m:oMathPara>
                </a14:m>
                <a:endParaRPr lang="en-US" sz="2500" b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11F252-37AD-4AD0-8241-8418433BC7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371" y="3321067"/>
                <a:ext cx="2841173" cy="8810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AAB25722-7DDA-4DCF-BD00-C10E108B20AB}"/>
              </a:ext>
            </a:extLst>
          </p:cNvPr>
          <p:cNvSpPr/>
          <p:nvPr/>
        </p:nvSpPr>
        <p:spPr>
          <a:xfrm>
            <a:off x="5373476" y="5947336"/>
            <a:ext cx="198759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>
                <a:solidFill>
                  <a:srgbClr val="0000FF"/>
                </a:solidFill>
              </a:rPr>
              <a:t>P2 X-rays [%] </a:t>
            </a:r>
            <a:endParaRPr lang="en-US" sz="2500" dirty="0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394CFFB1-EF86-416F-A5AB-673C557A1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4636"/>
            <a:ext cx="12192000" cy="144655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457200"/>
            <a:endParaRPr lang="en-US" sz="2200" b="1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2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difference between P0 measured from secondaries and x-rays is highly correlated with the P2 of the x-ray image suggesting the data set is sensitive to low mode asymmetry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D2340FF-3138-4563-9BE5-CED30E657E92}"/>
                  </a:ext>
                </a:extLst>
              </p:cNvPr>
              <p:cNvSpPr txBox="1"/>
              <p:nvPr/>
            </p:nvSpPr>
            <p:spPr>
              <a:xfrm>
                <a:off x="6895322" y="3553668"/>
                <a:ext cx="13104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∝1 −(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D2340FF-3138-4563-9BE5-CED30E657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322" y="3553668"/>
                <a:ext cx="1310423" cy="276999"/>
              </a:xfrm>
              <a:prstGeom prst="rect">
                <a:avLst/>
              </a:prstGeom>
              <a:blipFill>
                <a:blip r:embed="rId5"/>
                <a:stretch>
                  <a:fillRect l="-2326" t="-4444" r="-1860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973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06894DF1-E1DE-4E88-8094-BDC18DFEB5AF}"/>
              </a:ext>
            </a:extLst>
          </p:cNvPr>
          <p:cNvGrpSpPr/>
          <p:nvPr/>
        </p:nvGrpSpPr>
        <p:grpSpPr>
          <a:xfrm>
            <a:off x="3202819" y="1732543"/>
            <a:ext cx="7279727" cy="5031613"/>
            <a:chOff x="3202819" y="1732543"/>
            <a:chExt cx="7279727" cy="5031613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22F1D5C7-078D-4FDA-BC1C-BEA3176F40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56373" y="1732543"/>
              <a:ext cx="6826173" cy="5031613"/>
            </a:xfrm>
            <a:prstGeom prst="rect">
              <a:avLst/>
            </a:prstGeom>
          </p:spPr>
        </p:pic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F19F19E-B46F-4AB3-BAFF-095DB38BB911}"/>
                </a:ext>
              </a:extLst>
            </p:cNvPr>
            <p:cNvSpPr/>
            <p:nvPr/>
          </p:nvSpPr>
          <p:spPr>
            <a:xfrm>
              <a:off x="3202819" y="2092977"/>
              <a:ext cx="943429" cy="39788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8">
            <a:extLst>
              <a:ext uri="{FF2B5EF4-FFF2-40B4-BE49-F238E27FC236}">
                <a16:creationId xmlns:a16="http://schemas.microsoft.com/office/drawing/2014/main" id="{3EA9762E-791C-4880-8357-5033507EF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2862" y="20409"/>
            <a:ext cx="71913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16">
            <a:extLst>
              <a:ext uri="{FF2B5EF4-FFF2-40B4-BE49-F238E27FC236}">
                <a16:creationId xmlns:a16="http://schemas.microsoft.com/office/drawing/2014/main" id="{64D01B97-04BB-4CE2-82DD-6010F1BCF3A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0" y="1613829"/>
            <a:ext cx="12192000" cy="35385"/>
          </a:xfrm>
          <a:prstGeom prst="line">
            <a:avLst/>
          </a:prstGeom>
          <a:noFill/>
          <a:ln w="25400" algn="ctr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11">
            <a:extLst>
              <a:ext uri="{FF2B5EF4-FFF2-40B4-BE49-F238E27FC236}">
                <a16:creationId xmlns:a16="http://schemas.microsoft.com/office/drawing/2014/main" id="{394CFFB1-EF86-416F-A5AB-673C557A1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946" y="318947"/>
            <a:ext cx="12192000" cy="110799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457200"/>
            <a:endParaRPr lang="en-US" sz="2200" b="1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2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Inferred hot spot pressure is also observed to be highly correlated with the P2 observed by x-ray imaging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869499-034A-41C5-BAB4-33DE6F6E5DBC}"/>
              </a:ext>
            </a:extLst>
          </p:cNvPr>
          <p:cNvSpPr/>
          <p:nvPr/>
        </p:nvSpPr>
        <p:spPr>
          <a:xfrm>
            <a:off x="7320038" y="2317448"/>
            <a:ext cx="657981" cy="5515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772A028-6F75-4EEC-946A-F8433EAD00BC}"/>
                  </a:ext>
                </a:extLst>
              </p:cNvPr>
              <p:cNvSpPr txBox="1"/>
              <p:nvPr/>
            </p:nvSpPr>
            <p:spPr>
              <a:xfrm>
                <a:off x="283024" y="3130982"/>
                <a:ext cx="3752181" cy="370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𝑃𝑟𝑒𝑠𝑠𝑢𝑟𝑒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∝     </m:t>
                      </m:r>
                      <m:sSub>
                        <m:sSubPr>
                          <m:ctrlP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b>
                          <m: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𝒇𝒊𝒏𝒂𝒍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    ×  </m:t>
                      </m:r>
                      <m:sSub>
                        <m:sSubPr>
                          <m:ctrlPr>
                            <a:rPr lang="en-US" sz="2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𝐷𝐷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772A028-6F75-4EEC-946A-F8433EAD00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24" y="3130982"/>
                <a:ext cx="3752181" cy="370551"/>
              </a:xfrm>
              <a:prstGeom prst="rect">
                <a:avLst/>
              </a:prstGeom>
              <a:blipFill>
                <a:blip r:embed="rId4"/>
                <a:stretch>
                  <a:fillRect l="-129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E0DE746-72CA-449D-906D-0F42A0C56A00}"/>
                  </a:ext>
                </a:extLst>
              </p:cNvPr>
              <p:cNvSpPr/>
              <p:nvPr/>
            </p:nvSpPr>
            <p:spPr>
              <a:xfrm>
                <a:off x="6368239" y="1686429"/>
                <a:ext cx="1903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𝑃𝑟𝑒𝑠𝑠𝑢𝑟𝑒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[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𝐺𝑏𝑎𝑟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E0DE746-72CA-449D-906D-0F42A0C56A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8239" y="1686429"/>
                <a:ext cx="1903598" cy="369332"/>
              </a:xfrm>
              <a:prstGeom prst="rect">
                <a:avLst/>
              </a:prstGeom>
              <a:blipFill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1E88246C-4374-49B7-9705-90B31FDB001F}"/>
              </a:ext>
            </a:extLst>
          </p:cNvPr>
          <p:cNvSpPr txBox="1"/>
          <p:nvPr/>
        </p:nvSpPr>
        <p:spPr>
          <a:xfrm>
            <a:off x="1078282" y="4095853"/>
            <a:ext cx="156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Secondaries</a:t>
            </a:r>
            <a:r>
              <a:rPr lang="en-US" dirty="0"/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EA835C-3ADD-423A-9BE5-4914E879C0B3}"/>
              </a:ext>
            </a:extLst>
          </p:cNvPr>
          <p:cNvSpPr txBox="1"/>
          <p:nvPr/>
        </p:nvSpPr>
        <p:spPr>
          <a:xfrm>
            <a:off x="2939142" y="4127672"/>
            <a:ext cx="156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Primaries</a:t>
            </a:r>
            <a:r>
              <a:rPr lang="en-US" dirty="0"/>
              <a:t> 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FBF495D-54EF-4B8E-963B-ACD7F69FE678}"/>
              </a:ext>
            </a:extLst>
          </p:cNvPr>
          <p:cNvCxnSpPr/>
          <p:nvPr/>
        </p:nvCxnSpPr>
        <p:spPr>
          <a:xfrm flipV="1">
            <a:off x="2247295" y="3560838"/>
            <a:ext cx="0" cy="575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462161F-D704-43A2-B495-23280D14985F}"/>
              </a:ext>
            </a:extLst>
          </p:cNvPr>
          <p:cNvCxnSpPr/>
          <p:nvPr/>
        </p:nvCxnSpPr>
        <p:spPr>
          <a:xfrm flipV="1">
            <a:off x="3560838" y="3560837"/>
            <a:ext cx="0" cy="575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798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8">
            <a:extLst>
              <a:ext uri="{FF2B5EF4-FFF2-40B4-BE49-F238E27FC236}">
                <a16:creationId xmlns:a16="http://schemas.microsoft.com/office/drawing/2014/main" id="{3EA9762E-791C-4880-8357-5033507EF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2862" y="20409"/>
            <a:ext cx="71913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16">
            <a:extLst>
              <a:ext uri="{FF2B5EF4-FFF2-40B4-BE49-F238E27FC236}">
                <a16:creationId xmlns:a16="http://schemas.microsoft.com/office/drawing/2014/main" id="{64D01B97-04BB-4CE2-82DD-6010F1BCF3A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0" y="1429982"/>
            <a:ext cx="12192000" cy="35385"/>
          </a:xfrm>
          <a:prstGeom prst="line">
            <a:avLst/>
          </a:prstGeom>
          <a:noFill/>
          <a:ln w="25400" algn="ctr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11">
            <a:extLst>
              <a:ext uri="{FF2B5EF4-FFF2-40B4-BE49-F238E27FC236}">
                <a16:creationId xmlns:a16="http://schemas.microsoft.com/office/drawing/2014/main" id="{394CFFB1-EF86-416F-A5AB-673C557A1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844"/>
            <a:ext cx="12192000" cy="110799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457200"/>
            <a:endParaRPr lang="en-US" sz="2200" b="1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2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piston model for mode-2 asymmetry predicts pressure degradation scales as (1- P2)</a:t>
            </a:r>
            <a:r>
              <a:rPr lang="en-US" sz="2200" b="1" baseline="300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2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as observed in the data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869499-034A-41C5-BAB4-33DE6F6E5DBC}"/>
              </a:ext>
            </a:extLst>
          </p:cNvPr>
          <p:cNvSpPr/>
          <p:nvPr/>
        </p:nvSpPr>
        <p:spPr>
          <a:xfrm>
            <a:off x="7320038" y="2317448"/>
            <a:ext cx="657981" cy="5515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558D3D9B-56C5-4538-A4D2-013E35C3E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199" y="1915886"/>
            <a:ext cx="5950857" cy="44631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6093B37-0BCF-4D16-8B81-AC44FA8F06F9}"/>
              </a:ext>
            </a:extLst>
          </p:cNvPr>
          <p:cNvSpPr txBox="1"/>
          <p:nvPr/>
        </p:nvSpPr>
        <p:spPr>
          <a:xfrm>
            <a:off x="6594326" y="2670628"/>
            <a:ext cx="512354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Piston model predicts pressure degradation has small sensitivity to coast time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Suggests secondary data can be used to quantify how much pressure degradation is attributed to low-mode asymmetry </a:t>
            </a:r>
          </a:p>
          <a:p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6E3118B-99D7-4FFD-B983-62AAFCB140B9}"/>
              </a:ext>
            </a:extLst>
          </p:cNvPr>
          <p:cNvCxnSpPr>
            <a:cxnSpLocks/>
          </p:cNvCxnSpPr>
          <p:nvPr/>
        </p:nvCxnSpPr>
        <p:spPr>
          <a:xfrm>
            <a:off x="4813905" y="3291114"/>
            <a:ext cx="0" cy="27577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4867394-F50C-474A-97FB-F0FF84164A0B}"/>
              </a:ext>
            </a:extLst>
          </p:cNvPr>
          <p:cNvSpPr txBox="1"/>
          <p:nvPr/>
        </p:nvSpPr>
        <p:spPr>
          <a:xfrm>
            <a:off x="4576837" y="2593219"/>
            <a:ext cx="1427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Varying coast time </a:t>
            </a:r>
          </a:p>
        </p:txBody>
      </p:sp>
    </p:spTree>
    <p:extLst>
      <p:ext uri="{BB962C8B-B14F-4D97-AF65-F5344CB8AC3E}">
        <p14:creationId xmlns:p14="http://schemas.microsoft.com/office/powerpoint/2010/main" val="1573532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8">
            <a:extLst>
              <a:ext uri="{FF2B5EF4-FFF2-40B4-BE49-F238E27FC236}">
                <a16:creationId xmlns:a16="http://schemas.microsoft.com/office/drawing/2014/main" id="{1B5E83B1-231F-4B35-A955-A0AD558AF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2862" y="25908"/>
            <a:ext cx="71913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6">
            <a:extLst>
              <a:ext uri="{FF2B5EF4-FFF2-40B4-BE49-F238E27FC236}">
                <a16:creationId xmlns:a16="http://schemas.microsoft.com/office/drawing/2014/main" id="{B7F8A9C6-53E2-4979-96CB-E2E087F16B1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3219" y="1528200"/>
            <a:ext cx="12192000" cy="35385"/>
          </a:xfrm>
          <a:prstGeom prst="line">
            <a:avLst/>
          </a:prstGeom>
          <a:noFill/>
          <a:ln w="25400" algn="ctr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FB06CB7-AE45-4CA0-B62B-B89E58E54DD6}"/>
                  </a:ext>
                </a:extLst>
              </p:cNvPr>
              <p:cNvSpPr txBox="1"/>
              <p:nvPr/>
            </p:nvSpPr>
            <p:spPr>
              <a:xfrm>
                <a:off x="389466" y="2670589"/>
                <a:ext cx="11413067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Secondary DT measurements are used to infer hot spot areal density (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200" dirty="0"/>
                  <a:t>) at stagnation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Pressure degradation from low-mode asymmetries is quantified using inferred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sz="2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Measurements of directional secondary DT spectra are used to measure hot spot asymmetry 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FB06CB7-AE45-4CA0-B62B-B89E58E54D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66" y="2670589"/>
                <a:ext cx="11413067" cy="2462213"/>
              </a:xfrm>
              <a:prstGeom prst="rect">
                <a:avLst/>
              </a:prstGeom>
              <a:blipFill>
                <a:blip r:embed="rId3"/>
                <a:stretch>
                  <a:fillRect l="-641" t="-1733" b="-4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11">
            <a:extLst>
              <a:ext uri="{FF2B5EF4-FFF2-40B4-BE49-F238E27FC236}">
                <a16:creationId xmlns:a16="http://schemas.microsoft.com/office/drawing/2014/main" id="{22895383-EFBA-4AA9-B690-D9FF643CD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343"/>
            <a:ext cx="12192000" cy="129266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457200"/>
            <a:endParaRPr lang="en-US" sz="2200" b="1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Utilizing directional secondary DT-neutron spectra to infer hot-spot performance of Inertial Confinement Fusion implosions </a:t>
            </a:r>
          </a:p>
        </p:txBody>
      </p:sp>
    </p:spTree>
    <p:extLst>
      <p:ext uri="{BB962C8B-B14F-4D97-AF65-F5344CB8AC3E}">
        <p14:creationId xmlns:p14="http://schemas.microsoft.com/office/powerpoint/2010/main" val="2087622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0" y="1117643"/>
            <a:ext cx="12192000" cy="0"/>
          </a:xfrm>
          <a:prstGeom prst="line">
            <a:avLst/>
          </a:prstGeom>
          <a:noFill/>
          <a:ln w="25400" algn="ctr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" name="Picture 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7157" y="6470569"/>
            <a:ext cx="704843" cy="38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11">
                <a:extLst>
                  <a:ext uri="{FF2B5EF4-FFF2-40B4-BE49-F238E27FC236}">
                    <a16:creationId xmlns:a16="http://schemas.microsoft.com/office/drawing/2014/main" id="{866B4546-44C5-4365-89FE-77FD397F1A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75650"/>
                <a:ext cx="12192000" cy="43088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200" b="1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shape of the secondary neutron spectra is a function of the hot-spot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solidFill>
                          <a:srgbClr val="660033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𝝆</m:t>
                    </m:r>
                    <m:r>
                      <a:rPr lang="en-US" sz="2200" b="1" i="1" smtClean="0">
                        <a:solidFill>
                          <a:srgbClr val="660033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𝑹</m:t>
                    </m:r>
                  </m:oMath>
                </a14:m>
                <a:endParaRPr lang="en-US" sz="2200" b="1" dirty="0">
                  <a:solidFill>
                    <a:srgbClr val="66003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Rectangle 11">
                <a:extLst>
                  <a:ext uri="{FF2B5EF4-FFF2-40B4-BE49-F238E27FC236}">
                    <a16:creationId xmlns:a16="http://schemas.microsoft.com/office/drawing/2014/main" id="{866B4546-44C5-4365-89FE-77FD397F1A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75650"/>
                <a:ext cx="12192000" cy="430887"/>
              </a:xfrm>
              <a:prstGeom prst="rect">
                <a:avLst/>
              </a:prstGeom>
              <a:blipFill>
                <a:blip r:embed="rId3"/>
                <a:stretch>
                  <a:fillRect t="-8571" b="-30000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6B7DEDF8-76E3-436C-8834-86C4FCDD50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0153" y="1428750"/>
            <a:ext cx="6591694" cy="494377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27437E-A05F-41B9-8A28-C10A124F6496}"/>
                  </a:ext>
                </a:extLst>
              </p:cNvPr>
              <p:cNvSpPr txBox="1"/>
              <p:nvPr/>
            </p:nvSpPr>
            <p:spPr>
              <a:xfrm>
                <a:off x="3775435" y="1890073"/>
                <a:ext cx="2099870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𝝆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𝟏𝟖𝟎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𝒎𝒈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27437E-A05F-41B9-8A28-C10A124F64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435" y="1890073"/>
                <a:ext cx="2099870" cy="283219"/>
              </a:xfrm>
              <a:prstGeom prst="rect">
                <a:avLst/>
              </a:prstGeom>
              <a:blipFill>
                <a:blip r:embed="rId5"/>
                <a:stretch>
                  <a:fillRect l="-3188" t="-4255" r="-870" b="-31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B055E63-A5C8-4279-8A7B-8E14B48F0B3A}"/>
                  </a:ext>
                </a:extLst>
              </p:cNvPr>
              <p:cNvSpPr/>
              <p:nvPr/>
            </p:nvSpPr>
            <p:spPr>
              <a:xfrm>
                <a:off x="3775435" y="3137529"/>
                <a:ext cx="1542345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𝒎𝒈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B055E63-A5C8-4279-8A7B-8E14B48F0B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435" y="3137529"/>
                <a:ext cx="1542345" cy="37555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4967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0" y="914620"/>
            <a:ext cx="12192000" cy="0"/>
          </a:xfrm>
          <a:prstGeom prst="line">
            <a:avLst/>
          </a:prstGeom>
          <a:noFill/>
          <a:ln w="25400" algn="ctr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" name="Picture 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7157" y="6470569"/>
            <a:ext cx="704843" cy="38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11">
                <a:extLst>
                  <a:ext uri="{FF2B5EF4-FFF2-40B4-BE49-F238E27FC236}">
                    <a16:creationId xmlns:a16="http://schemas.microsoft.com/office/drawing/2014/main" id="{866B4546-44C5-4365-89FE-77FD397F1A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45179"/>
                <a:ext cx="12192000" cy="769441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200" b="1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Hot-spot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solidFill>
                          <a:srgbClr val="660033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𝝆</m:t>
                    </m:r>
                    <m:r>
                      <a:rPr lang="en-US" sz="2200" b="1" i="1" smtClean="0">
                        <a:solidFill>
                          <a:srgbClr val="660033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𝑹</m:t>
                    </m:r>
                  </m:oMath>
                </a14:m>
                <a:r>
                  <a:rPr lang="en-US" sz="2200" b="1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asymmetries impact the shape of the secondary neutron spectra measured along different lines of sight</a:t>
                </a:r>
              </a:p>
            </p:txBody>
          </p:sp>
        </mc:Choice>
        <mc:Fallback xmlns="">
          <p:sp>
            <p:nvSpPr>
              <p:cNvPr id="10" name="Rectangle 11">
                <a:extLst>
                  <a:ext uri="{FF2B5EF4-FFF2-40B4-BE49-F238E27FC236}">
                    <a16:creationId xmlns:a16="http://schemas.microsoft.com/office/drawing/2014/main" id="{866B4546-44C5-4365-89FE-77FD397F1A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45179"/>
                <a:ext cx="12192000" cy="769441"/>
              </a:xfrm>
              <a:prstGeom prst="rect">
                <a:avLst/>
              </a:prstGeom>
              <a:blipFill>
                <a:blip r:embed="rId3"/>
                <a:stretch>
                  <a:fillRect t="-4762" b="-15873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>
            <a:extLst>
              <a:ext uri="{FF2B5EF4-FFF2-40B4-BE49-F238E27FC236}">
                <a16:creationId xmlns:a16="http://schemas.microsoft.com/office/drawing/2014/main" id="{462714BF-2CF3-410D-B175-845920337DD5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-77411" y="2087416"/>
            <a:ext cx="11306629" cy="382578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F47EFC2-371C-4B04-A61A-7E81D8EF91AB}"/>
                  </a:ext>
                </a:extLst>
              </p:cNvPr>
              <p:cNvSpPr txBox="1"/>
              <p:nvPr/>
            </p:nvSpPr>
            <p:spPr>
              <a:xfrm>
                <a:off x="4356470" y="1055898"/>
                <a:ext cx="28995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P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/P0 = </a:t>
                </a:r>
                <a:r>
                  <a:rPr lang="en-US" sz="2000" b="1" dirty="0">
                    <a:solidFill>
                      <a:srgbClr val="0000FF"/>
                    </a:solidFill>
                  </a:rPr>
                  <a:t>{+40%, </a:t>
                </a:r>
                <a:r>
                  <a:rPr lang="en-US" sz="2000" b="1" dirty="0"/>
                  <a:t>0%,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 -40%}</a:t>
                </a: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F47EFC2-371C-4B04-A61A-7E81D8EF91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470" y="1055898"/>
                <a:ext cx="2899569" cy="400110"/>
              </a:xfrm>
              <a:prstGeom prst="rect">
                <a:avLst/>
              </a:prstGeom>
              <a:blipFill>
                <a:blip r:embed="rId5"/>
                <a:stretch>
                  <a:fillRect l="-2316" t="-7576" r="-1684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75EBD7E6-C2EC-4CCD-A600-BE07A239F655}"/>
              </a:ext>
            </a:extLst>
          </p:cNvPr>
          <p:cNvSpPr txBox="1"/>
          <p:nvPr/>
        </p:nvSpPr>
        <p:spPr>
          <a:xfrm>
            <a:off x="1919994" y="1849519"/>
            <a:ext cx="139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North Pole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2024E0C-7790-42C4-80A2-C5708C2F606F}"/>
              </a:ext>
            </a:extLst>
          </p:cNvPr>
          <p:cNvSpPr txBox="1"/>
          <p:nvPr/>
        </p:nvSpPr>
        <p:spPr>
          <a:xfrm>
            <a:off x="8370049" y="1849519"/>
            <a:ext cx="139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South Pole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E72609F-C3F0-461E-BD36-DD53B4117241}"/>
              </a:ext>
            </a:extLst>
          </p:cNvPr>
          <p:cNvSpPr txBox="1"/>
          <p:nvPr/>
        </p:nvSpPr>
        <p:spPr>
          <a:xfrm>
            <a:off x="5405544" y="1849519"/>
            <a:ext cx="139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Equator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2349918-4727-4DC5-A282-6B63CFD2D76B}"/>
                  </a:ext>
                </a:extLst>
              </p:cNvPr>
              <p:cNvSpPr txBox="1"/>
              <p:nvPr/>
            </p:nvSpPr>
            <p:spPr>
              <a:xfrm>
                <a:off x="82378" y="5868750"/>
                <a:ext cx="2068387" cy="8546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i="1" dirty="0">
                    <a:latin typeface="Cambria Math" panose="02040503050406030204" pitchFamily="18" charset="0"/>
                  </a:rPr>
                  <a:t>Calculations for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𝑘𝑒𝑉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/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2349918-4727-4DC5-A282-6B63CFD2D7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78" y="5868750"/>
                <a:ext cx="2068387" cy="854658"/>
              </a:xfrm>
              <a:prstGeom prst="rect">
                <a:avLst/>
              </a:prstGeom>
              <a:blipFill>
                <a:blip r:embed="rId6"/>
                <a:stretch>
                  <a:fillRect l="-7080" t="-10000" b="-7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54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0" y="1117643"/>
            <a:ext cx="12192000" cy="0"/>
          </a:xfrm>
          <a:prstGeom prst="line">
            <a:avLst/>
          </a:prstGeom>
          <a:noFill/>
          <a:ln w="25400" algn="ctr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" name="Picture 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7157" y="6470569"/>
            <a:ext cx="704843" cy="38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1">
            <a:extLst>
              <a:ext uri="{FF2B5EF4-FFF2-40B4-BE49-F238E27FC236}">
                <a16:creationId xmlns:a16="http://schemas.microsoft.com/office/drawing/2014/main" id="{866B4546-44C5-4365-89FE-77FD397F1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1970"/>
            <a:ext cx="12192000" cy="43088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nTOF</a:t>
            </a:r>
            <a:r>
              <a:rPr lang="en-US" sz="22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traces observed in different directions show asymmetries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56300F-1FE1-4CE3-A5C2-B49DAB8D55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659" y="2609349"/>
            <a:ext cx="2606263" cy="264246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C9BCEC3-8078-41E2-AF50-FD8041E5C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657" y="2410699"/>
            <a:ext cx="2606263" cy="264246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5AB1CDE-F96A-4CE9-91C3-E61DBEC636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8233" y="1152435"/>
            <a:ext cx="7266936" cy="555628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C7F37BF-060E-4C40-8905-36884511224E}"/>
              </a:ext>
            </a:extLst>
          </p:cNvPr>
          <p:cNvSpPr/>
          <p:nvPr/>
        </p:nvSpPr>
        <p:spPr>
          <a:xfrm>
            <a:off x="292209" y="1842718"/>
            <a:ext cx="3865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N190218 (I_Int_Sym_HyE_S01a)</a:t>
            </a:r>
            <a:endParaRPr lang="en-US" b="1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945704-8209-4482-83C0-D7B186E9F895}"/>
              </a:ext>
            </a:extLst>
          </p:cNvPr>
          <p:cNvSpPr/>
          <p:nvPr/>
        </p:nvSpPr>
        <p:spPr>
          <a:xfrm>
            <a:off x="825431" y="5251810"/>
            <a:ext cx="2654588" cy="11291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Notice both the primary difference is in the width of the polar versus equatorial traces</a:t>
            </a:r>
          </a:p>
        </p:txBody>
      </p:sp>
    </p:spTree>
    <p:extLst>
      <p:ext uri="{BB962C8B-B14F-4D97-AF65-F5344CB8AC3E}">
        <p14:creationId xmlns:p14="http://schemas.microsoft.com/office/powerpoint/2010/main" val="900681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0" y="770099"/>
            <a:ext cx="12192000" cy="0"/>
          </a:xfrm>
          <a:prstGeom prst="line">
            <a:avLst/>
          </a:prstGeom>
          <a:noFill/>
          <a:ln w="25400" algn="ctr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ectangle 11">
            <a:extLst>
              <a:ext uri="{FF2B5EF4-FFF2-40B4-BE49-F238E27FC236}">
                <a16:creationId xmlns:a16="http://schemas.microsoft.com/office/drawing/2014/main" id="{866B4546-44C5-4365-89FE-77FD397F1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1248" y="-27575"/>
            <a:ext cx="12192000" cy="76944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observed spectra at the poles and equator for N190218 </a:t>
            </a:r>
          </a:p>
          <a:p>
            <a:pPr algn="ctr"/>
            <a:r>
              <a:rPr lang="en-US" sz="22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 explained by a large P2 and Carbon mix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C9BCEC3-8078-41E2-AF50-FD8041E5C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51" y="1242167"/>
            <a:ext cx="1972371" cy="199976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7A73A171-2A8D-4127-8EA8-7C2CE5ADB4AE}"/>
              </a:ext>
            </a:extLst>
          </p:cNvPr>
          <p:cNvGrpSpPr>
            <a:grpSpLocks noChangeAspect="1"/>
          </p:cNvGrpSpPr>
          <p:nvPr/>
        </p:nvGrpSpPr>
        <p:grpSpPr>
          <a:xfrm>
            <a:off x="815582" y="700457"/>
            <a:ext cx="12554639" cy="6170236"/>
            <a:chOff x="1469839" y="2318045"/>
            <a:chExt cx="4930504" cy="2423198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37F8F90-6D14-48C4-9D70-F60BCEFCBDD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965253" y="2569338"/>
              <a:ext cx="3855718" cy="2171905"/>
              <a:chOff x="2118256" y="1504951"/>
              <a:chExt cx="4800318" cy="2703994"/>
            </a:xfrm>
          </p:grpSpPr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29246545-8ED5-4E8D-A6D0-42D87F143F0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6864" r="49381" b="1656"/>
              <a:stretch/>
            </p:blipFill>
            <p:spPr>
              <a:xfrm>
                <a:off x="5380411" y="1504951"/>
                <a:ext cx="1538163" cy="2697787"/>
              </a:xfrm>
              <a:prstGeom prst="rect">
                <a:avLst/>
              </a:prstGeom>
            </p:spPr>
          </p:pic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8C540C59-FB55-42CF-8BCD-D69A847D2B8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6176" t="1656" r="49903"/>
              <a:stretch/>
            </p:blipFill>
            <p:spPr>
              <a:xfrm>
                <a:off x="3769782" y="1511157"/>
                <a:ext cx="1541045" cy="2697788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D276A724-BD14-4927-B27B-AB919B915FA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5070" t="1656" r="50000"/>
              <a:stretch/>
            </p:blipFill>
            <p:spPr>
              <a:xfrm>
                <a:off x="2118256" y="1511157"/>
                <a:ext cx="1581942" cy="2697788"/>
              </a:xfrm>
              <a:prstGeom prst="rect">
                <a:avLst/>
              </a:prstGeom>
            </p:spPr>
          </p:pic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EAF765F-BEF0-4597-A5A8-A70122B07054}"/>
                </a:ext>
              </a:extLst>
            </p:cNvPr>
            <p:cNvSpPr txBox="1"/>
            <p:nvPr/>
          </p:nvSpPr>
          <p:spPr>
            <a:xfrm>
              <a:off x="1469839" y="2345395"/>
              <a:ext cx="2380117" cy="326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</a:rPr>
                <a:t>P0 = 100 um </a:t>
              </a:r>
            </a:p>
            <a:p>
              <a:pPr algn="ctr"/>
              <a:r>
                <a:rPr lang="en-US" sz="1600" b="1" dirty="0">
                  <a:solidFill>
                    <a:srgbClr val="FF0000"/>
                  </a:solidFill>
                </a:rPr>
                <a:t> P2 = 0 %  </a:t>
              </a:r>
            </a:p>
            <a:p>
              <a:pPr algn="ctr"/>
              <a:r>
                <a:rPr lang="en-US" sz="1600" b="1" dirty="0">
                  <a:solidFill>
                    <a:srgbClr val="FF0000"/>
                  </a:solidFill>
                </a:rPr>
                <a:t>No Mix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E0F27AD-5064-4BC9-8B07-C4BA36B78428}"/>
                </a:ext>
              </a:extLst>
            </p:cNvPr>
            <p:cNvSpPr txBox="1"/>
            <p:nvPr/>
          </p:nvSpPr>
          <p:spPr>
            <a:xfrm>
              <a:off x="2741485" y="2318045"/>
              <a:ext cx="2380117" cy="326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C000"/>
                  </a:solidFill>
                </a:rPr>
                <a:t>P0 = 90 um </a:t>
              </a:r>
            </a:p>
            <a:p>
              <a:pPr algn="ctr"/>
              <a:r>
                <a:rPr lang="en-US" sz="1600" b="1" dirty="0">
                  <a:solidFill>
                    <a:srgbClr val="FFC000"/>
                  </a:solidFill>
                </a:rPr>
                <a:t> P2 = -60 %  </a:t>
              </a:r>
            </a:p>
            <a:p>
              <a:pPr algn="ctr"/>
              <a:r>
                <a:rPr lang="en-US" sz="1600" b="1" dirty="0">
                  <a:solidFill>
                    <a:srgbClr val="FFC000"/>
                  </a:solidFill>
                </a:rPr>
                <a:t>No Mix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D22CBC19-6452-414C-97D8-C2CE0A3F1D18}"/>
                    </a:ext>
                  </a:extLst>
                </p:cNvPr>
                <p:cNvSpPr txBox="1"/>
                <p:nvPr/>
              </p:nvSpPr>
              <p:spPr>
                <a:xfrm>
                  <a:off x="4020226" y="2331720"/>
                  <a:ext cx="2380117" cy="3263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rgbClr val="00B050"/>
                      </a:solidFill>
                    </a:rPr>
                    <a:t>P0 = 95 um </a:t>
                  </a:r>
                </a:p>
                <a:p>
                  <a:pPr algn="ctr"/>
                  <a:r>
                    <a:rPr lang="en-US" sz="1600" b="1" dirty="0">
                      <a:solidFill>
                        <a:srgbClr val="00B050"/>
                      </a:solidFill>
                    </a:rPr>
                    <a:t> P2 = -60 %  </a:t>
                  </a:r>
                </a:p>
                <a:p>
                  <a:pPr algn="ctr"/>
                  <a:r>
                    <a:rPr lang="en-US" sz="1600" b="1" dirty="0">
                      <a:solidFill>
                        <a:srgbClr val="00B050"/>
                      </a:solidFill>
                    </a:rPr>
                    <a:t>20 </a:t>
                  </a:r>
                  <a14:m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𝝁</m:t>
                      </m:r>
                      <m:r>
                        <a:rPr lang="en-US" sz="16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</m:oMath>
                  </a14:m>
                  <a:r>
                    <a:rPr lang="en-US" sz="1600" b="1" dirty="0">
                      <a:solidFill>
                        <a:srgbClr val="00B050"/>
                      </a:solidFill>
                    </a:rPr>
                    <a:t> Carbon mix</a:t>
                  </a:r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D22CBC19-6452-414C-97D8-C2CE0A3F1D1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20226" y="2331720"/>
                  <a:ext cx="2380117" cy="326352"/>
                </a:xfrm>
                <a:prstGeom prst="rect">
                  <a:avLst/>
                </a:prstGeom>
                <a:blipFill>
                  <a:blip r:embed="rId6"/>
                  <a:stretch>
                    <a:fillRect t="-2206" b="-882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008527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0" y="1053475"/>
            <a:ext cx="12192000" cy="0"/>
          </a:xfrm>
          <a:prstGeom prst="line">
            <a:avLst/>
          </a:prstGeom>
          <a:noFill/>
          <a:ln w="25400" algn="ctr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" name="Picture 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7157" y="6470569"/>
            <a:ext cx="704843" cy="38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1">
            <a:extLst>
              <a:ext uri="{FF2B5EF4-FFF2-40B4-BE49-F238E27FC236}">
                <a16:creationId xmlns:a16="http://schemas.microsoft.com/office/drawing/2014/main" id="{866B4546-44C5-4365-89FE-77FD397F1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189675"/>
            <a:ext cx="12192001" cy="76944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X-ray images calculated from the fuel geometry inferred from the secondaries compare favorably with measured x-ray images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38FB92-8309-42A2-BA4E-363E8A2466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3988" y="2057977"/>
            <a:ext cx="4181705" cy="313627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8C4F475-BA41-4A96-8052-2AF217F43876}"/>
              </a:ext>
            </a:extLst>
          </p:cNvPr>
          <p:cNvSpPr txBox="1"/>
          <p:nvPr/>
        </p:nvSpPr>
        <p:spPr>
          <a:xfrm>
            <a:off x="6738229" y="1147835"/>
            <a:ext cx="3513221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Synthetic X-ray image from fuel shape and composition inferred from DT secondaries 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8BD2E1D-032E-487D-A0E8-AC7E90C08B82}"/>
              </a:ext>
            </a:extLst>
          </p:cNvPr>
          <p:cNvGraphicFramePr>
            <a:graphicFrameLocks noGrp="1"/>
          </p:cNvGraphicFramePr>
          <p:nvPr/>
        </p:nvGraphicFramePr>
        <p:xfrm>
          <a:off x="1858588" y="5288616"/>
          <a:ext cx="8727105" cy="1461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035">
                  <a:extLst>
                    <a:ext uri="{9D8B030D-6E8A-4147-A177-3AD203B41FA5}">
                      <a16:colId xmlns:a16="http://schemas.microsoft.com/office/drawing/2014/main" val="1611989410"/>
                    </a:ext>
                  </a:extLst>
                </a:gridCol>
                <a:gridCol w="2909035">
                  <a:extLst>
                    <a:ext uri="{9D8B030D-6E8A-4147-A177-3AD203B41FA5}">
                      <a16:colId xmlns:a16="http://schemas.microsoft.com/office/drawing/2014/main" val="3067936937"/>
                    </a:ext>
                  </a:extLst>
                </a:gridCol>
                <a:gridCol w="2909035">
                  <a:extLst>
                    <a:ext uri="{9D8B030D-6E8A-4147-A177-3AD203B41FA5}">
                      <a16:colId xmlns:a16="http://schemas.microsoft.com/office/drawing/2014/main" val="2468392607"/>
                    </a:ext>
                  </a:extLst>
                </a:gridCol>
              </a:tblGrid>
              <a:tr h="68370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Equator X-ray Image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Synthetic Equatorial  X-ray image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101759"/>
                  </a:ext>
                </a:extLst>
              </a:tr>
              <a:tr h="3889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P0 [um]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27490"/>
                  </a:ext>
                </a:extLst>
              </a:tr>
              <a:tr h="3889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P2 [ um ]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127648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38A355E0-D336-4893-AA33-298C1CAD44B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9218"/>
          <a:stretch/>
        </p:blipFill>
        <p:spPr>
          <a:xfrm>
            <a:off x="965502" y="1631606"/>
            <a:ext cx="4518604" cy="3135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449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8">
            <a:extLst>
              <a:ext uri="{FF2B5EF4-FFF2-40B4-BE49-F238E27FC236}">
                <a16:creationId xmlns:a16="http://schemas.microsoft.com/office/drawing/2014/main" id="{1B5E83B1-231F-4B35-A955-A0AD558AF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2862" y="25908"/>
            <a:ext cx="71913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6">
            <a:extLst>
              <a:ext uri="{FF2B5EF4-FFF2-40B4-BE49-F238E27FC236}">
                <a16:creationId xmlns:a16="http://schemas.microsoft.com/office/drawing/2014/main" id="{B7F8A9C6-53E2-4979-96CB-E2E087F16B1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3219" y="1528200"/>
            <a:ext cx="12192000" cy="35385"/>
          </a:xfrm>
          <a:prstGeom prst="line">
            <a:avLst/>
          </a:prstGeom>
          <a:noFill/>
          <a:ln w="25400" algn="ctr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FB06CB7-AE45-4CA0-B62B-B89E58E54DD6}"/>
                  </a:ext>
                </a:extLst>
              </p:cNvPr>
              <p:cNvSpPr txBox="1"/>
              <p:nvPr/>
            </p:nvSpPr>
            <p:spPr>
              <a:xfrm>
                <a:off x="389466" y="2670589"/>
                <a:ext cx="11413067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Secondary DT measurements are used to infer hot spot areal density (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200" dirty="0"/>
                  <a:t>) at stagnation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Pressure degradation from low-mode asymmetries is quantified using inferred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sz="2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Measurements of directional secondary DT spectra are used to measure hot spot asymmetry 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FB06CB7-AE45-4CA0-B62B-B89E58E54D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66" y="2670589"/>
                <a:ext cx="11413067" cy="2462213"/>
              </a:xfrm>
              <a:prstGeom prst="rect">
                <a:avLst/>
              </a:prstGeom>
              <a:blipFill>
                <a:blip r:embed="rId3"/>
                <a:stretch>
                  <a:fillRect l="-641" t="-1733" b="-4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11">
            <a:extLst>
              <a:ext uri="{FF2B5EF4-FFF2-40B4-BE49-F238E27FC236}">
                <a16:creationId xmlns:a16="http://schemas.microsoft.com/office/drawing/2014/main" id="{22895383-EFBA-4AA9-B690-D9FF643CD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343"/>
            <a:ext cx="12192000" cy="129266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457200"/>
            <a:endParaRPr lang="en-US" sz="2200" b="1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Utilizing directional secondary DT-neutron spectra to infer hot-spot performance of Inertial Confinement Fusion implosions </a:t>
            </a:r>
          </a:p>
        </p:txBody>
      </p:sp>
    </p:spTree>
    <p:extLst>
      <p:ext uri="{BB962C8B-B14F-4D97-AF65-F5344CB8AC3E}">
        <p14:creationId xmlns:p14="http://schemas.microsoft.com/office/powerpoint/2010/main" val="421427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0" y="1117643"/>
            <a:ext cx="12192000" cy="0"/>
          </a:xfrm>
          <a:prstGeom prst="line">
            <a:avLst/>
          </a:prstGeom>
          <a:noFill/>
          <a:ln w="25400" algn="ctr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" name="Picture 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7157" y="6470569"/>
            <a:ext cx="704843" cy="38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1">
            <a:extLst>
              <a:ext uri="{FF2B5EF4-FFF2-40B4-BE49-F238E27FC236}">
                <a16:creationId xmlns:a16="http://schemas.microsoft.com/office/drawing/2014/main" id="{866B4546-44C5-4365-89FE-77FD397F1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7369"/>
            <a:ext cx="12192000" cy="43088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DT neutrons are observed on D</a:t>
            </a:r>
            <a:r>
              <a:rPr lang="en-US" sz="2200" b="1" baseline="-250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2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D</a:t>
            </a:r>
            <a:r>
              <a:rPr lang="en-US" sz="2200" b="1" baseline="300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2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implosions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90DEABB-F3DC-4948-94D7-732ED11D6FD2}"/>
              </a:ext>
            </a:extLst>
          </p:cNvPr>
          <p:cNvGrpSpPr/>
          <p:nvPr/>
        </p:nvGrpSpPr>
        <p:grpSpPr>
          <a:xfrm>
            <a:off x="0" y="2231757"/>
            <a:ext cx="12093742" cy="3686141"/>
            <a:chOff x="0" y="1298504"/>
            <a:chExt cx="12093742" cy="36861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16DB5B4C-CA8E-4711-B862-B7A82E3BD668}"/>
                    </a:ext>
                  </a:extLst>
                </p:cNvPr>
                <p:cNvSpPr txBox="1"/>
                <p:nvPr/>
              </p:nvSpPr>
              <p:spPr>
                <a:xfrm>
                  <a:off x="5127458" y="2052282"/>
                  <a:ext cx="6966284" cy="203049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 </m:t>
                        </m:r>
                        <m:d>
                          <m:dPr>
                            <m:begChr m:val="{"/>
                            <m:endChr m:val="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Pre>
                                    <m:sPrePr>
                                      <m:ctrlPr>
                                        <a:rPr lang="en-US" sz="2000" i="1" smtClean="0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PrePr>
                                    <m:sub/>
                                    <m:sup>
                                      <m:r>
                                        <a:rPr lang="en-US" sz="2000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He</m:t>
                                      </m:r>
                                    </m:e>
                                  </m:sPre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0.82 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MeV</m:t>
                                      </m:r>
                                    </m:e>
                                  </m:d>
                                  <m:r>
                                    <a:rPr lang="en-US" sz="200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+</m:t>
                                  </m:r>
                                  <m:r>
                                    <a:rPr lang="en-US" sz="2000" b="1" i="1" smtClean="0">
                                      <a:ln>
                                        <a:solidFill>
                                          <a:sysClr val="windowText" lastClr="000000"/>
                                        </a:solidFill>
                                      </a:ln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𝒏</m:t>
                                  </m:r>
                                  <m:d>
                                    <m:dPr>
                                      <m:ctrlPr>
                                        <a:rPr lang="en-US" sz="2000" b="1" i="1">
                                          <a:ln>
                                            <a:solidFill>
                                              <a:sysClr val="windowText" lastClr="000000"/>
                                            </a:solidFill>
                                          </a:ln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1">
                                          <a:ln>
                                            <a:solidFill>
                                              <a:sysClr val="windowText" lastClr="000000"/>
                                            </a:solidFill>
                                          </a:ln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en-US" sz="2000" b="1">
                                          <a:ln>
                                            <a:solidFill>
                                              <a:sysClr val="windowText" lastClr="000000"/>
                                            </a:solidFill>
                                          </a:ln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en-US" sz="2000" b="1">
                                          <a:ln>
                                            <a:solidFill>
                                              <a:sysClr val="windowText" lastClr="000000"/>
                                            </a:solidFill>
                                          </a:ln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𝟒𝟓</m:t>
                                      </m:r>
                                      <m:r>
                                        <a:rPr lang="en-US" sz="2000" b="1">
                                          <a:ln>
                                            <a:solidFill>
                                              <a:sysClr val="windowText" lastClr="000000"/>
                                            </a:solidFill>
                                          </a:ln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2000" b="1">
                                          <a:ln>
                                            <a:solidFill>
                                              <a:sysClr val="windowText" lastClr="000000"/>
                                            </a:solidFill>
                                          </a:ln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𝐌𝐞𝐕</m:t>
                                      </m:r>
                                    </m:e>
                                  </m:d>
                                  <m:r>
                                    <m:rPr>
                                      <m:nor/>
                                    </m:rPr>
                                    <a:rPr lang="en-US" sz="2000" b="1">
                                      <a:ln>
                                        <a:solidFill>
                                          <a:sysClr val="windowText" lastClr="000000"/>
                                        </a:solidFill>
                                      </a:ln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dirty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(50%)</m:t>
                                  </m:r>
                                  <m:r>
                                    <a:rPr lang="en-US" sz="2000" b="1" i="1" smtClean="0">
                                      <a:ln>
                                        <a:solidFill>
                                          <a:sysClr val="windowText" lastClr="000000"/>
                                        </a:solidFill>
                                      </a:ln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0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  </m:t>
                                  </m:r>
                                  <m:r>
                                    <a:rPr lang="en-US" sz="2000" b="1">
                                      <a:ln>
                                        <a:solidFill>
                                          <a:sysClr val="windowText" lastClr="000000"/>
                                        </a:solidFill>
                                      </a:ln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𝐓</m:t>
                                  </m:r>
                                  <m:d>
                                    <m:dPr>
                                      <m:ctrlPr>
                                        <a:rPr lang="en-US" sz="2000" b="1" i="1">
                                          <a:ln>
                                            <a:solidFill>
                                              <a:sysClr val="windowText" lastClr="000000"/>
                                            </a:solidFill>
                                          </a:ln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1">
                                          <a:ln>
                                            <a:solidFill>
                                              <a:sysClr val="windowText" lastClr="000000"/>
                                            </a:solidFill>
                                          </a:ln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2000" b="1">
                                          <a:ln>
                                            <a:solidFill>
                                              <a:sysClr val="windowText" lastClr="000000"/>
                                            </a:solidFill>
                                          </a:ln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en-US" sz="2000" b="1">
                                          <a:ln>
                                            <a:solidFill>
                                              <a:sysClr val="windowText" lastClr="000000"/>
                                            </a:solidFill>
                                          </a:ln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𝟎𝟏</m:t>
                                      </m:r>
                                      <m:r>
                                        <a:rPr lang="en-US" sz="2000" b="1">
                                          <a:ln>
                                            <a:solidFill>
                                              <a:sysClr val="windowText" lastClr="000000"/>
                                            </a:solidFill>
                                          </a:ln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2000" b="1">
                                          <a:ln>
                                            <a:solidFill>
                                              <a:sysClr val="windowText" lastClr="000000"/>
                                            </a:solidFill>
                                          </a:ln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𝐌𝐞𝐕</m:t>
                                      </m:r>
                                    </m:e>
                                  </m:d>
                                  <m:r>
                                    <a:rPr lang="en-US" sz="2000" b="1" i="1" smtClean="0">
                                      <a:ln>
                                        <a:solidFill>
                                          <a:sysClr val="windowText" lastClr="000000"/>
                                        </a:solidFill>
                                      </a:ln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p</m:t>
                                  </m:r>
                                  <m:r>
                                    <a:rPr lang="en-US" sz="200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(3.02 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MeV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    (50%)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pPr algn="ctr"/>
                  <a:endParaRPr lang="en-US" sz="2000" b="1" dirty="0"/>
                </a:p>
                <a:p>
                  <a:pPr algn="ctr"/>
                  <a:endParaRPr lang="en-US" sz="2000" b="1" dirty="0"/>
                </a:p>
                <a:p>
                  <a:pPr algn="ctr"/>
                  <a:endParaRPr lang="en-US" sz="2000" b="1" dirty="0"/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0">
                            <a:ln>
                              <a:solidFill>
                                <a:sysClr val="windowText" lastClr="000000"/>
                              </a:solidFill>
                            </a:ln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0">
                            <a:ln>
                              <a:solidFill>
                                <a:sysClr val="windowText" lastClr="000000"/>
                              </a:solidFill>
                            </a:ln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𝐓</m:t>
                        </m:r>
                        <m:d>
                          <m:dPr>
                            <m:ctrlPr>
                              <a:rPr lang="en-US" sz="2000" b="1" i="1">
                                <a:ln>
                                  <a:solidFill>
                                    <a:sysClr val="windowText" lastClr="000000"/>
                                  </a:solidFill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0">
                                <a:ln>
                                  <a:solidFill>
                                    <a:sysClr val="windowText" lastClr="000000"/>
                                  </a:solidFill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sz="2000" b="1" i="0">
                                <a:ln>
                                  <a:solidFill>
                                    <a:sysClr val="windowText" lastClr="000000"/>
                                  </a:solidFill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000" b="1" i="0">
                                <a:ln>
                                  <a:solidFill>
                                    <a:sysClr val="windowText" lastClr="000000"/>
                                  </a:solidFill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000" b="1" i="0">
                                <a:ln>
                                  <a:solidFill>
                                    <a:sysClr val="windowText" lastClr="000000"/>
                                  </a:solidFill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𝟎𝟏</m:t>
                            </m:r>
                            <m:r>
                              <a:rPr lang="en-US" sz="2000" b="1" i="0">
                                <a:ln>
                                  <a:solidFill>
                                    <a:sysClr val="windowText" lastClr="000000"/>
                                  </a:solidFill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1" i="0">
                                <a:ln>
                                  <a:solidFill>
                                    <a:sysClr val="windowText" lastClr="000000"/>
                                  </a:solidFill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𝐌𝐞𝐕</m:t>
                            </m:r>
                          </m:e>
                        </m:d>
                        <m:r>
                          <a:rPr lang="en-US" sz="2000" i="0">
                            <a:ln>
                              <a:solidFill>
                                <a:sysClr val="windowText" lastClr="000000"/>
                              </a:solidFill>
                            </a:ln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a:rPr lang="en-US" sz="20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0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</m:t>
                        </m:r>
                        <m:r>
                          <a:rPr lang="en-US" sz="20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 </m:t>
                        </m:r>
                        <m:r>
                          <m:rPr>
                            <m:sty m:val="p"/>
                          </m:rPr>
                          <a:rPr lang="en-US" sz="20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  <m:r>
                          <a:rPr lang="en-US" sz="20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1" i="1" smtClean="0">
                            <a:ln>
                              <a:solidFill>
                                <a:sysClr val="windowText" lastClr="000000"/>
                              </a:solidFill>
                            </a:ln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  <m:d>
                          <m:dPr>
                            <m:ctrlPr>
                              <a:rPr lang="en-US" sz="2000" b="1" i="1">
                                <a:ln>
                                  <a:solidFill>
                                    <a:sysClr val="windowText" lastClr="000000"/>
                                  </a:solidFill>
                                </a:ln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0">
                                <a:ln>
                                  <a:solidFill>
                                    <a:sysClr val="windowText" lastClr="000000"/>
                                  </a:solidFill>
                                </a:ln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𝟏𝟏</m:t>
                            </m:r>
                            <m:r>
                              <a:rPr lang="en-US" sz="2000" b="1" i="0">
                                <a:ln>
                                  <a:solidFill>
                                    <a:sysClr val="windowText" lastClr="000000"/>
                                  </a:solidFill>
                                </a:ln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000" b="1" i="0">
                                <a:ln>
                                  <a:solidFill>
                                    <a:sysClr val="windowText" lastClr="000000"/>
                                  </a:solidFill>
                                </a:ln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en-US" sz="2000" b="1" i="0">
                                <a:ln>
                                  <a:solidFill>
                                    <a:sysClr val="windowText" lastClr="000000"/>
                                  </a:solidFill>
                                </a:ln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−</m:t>
                            </m:r>
                            <m:r>
                              <a:rPr lang="en-US" sz="2000" b="1" i="0">
                                <a:ln>
                                  <a:solidFill>
                                    <a:sysClr val="windowText" lastClr="000000"/>
                                  </a:solidFill>
                                </a:ln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𝟏𝟕</m:t>
                            </m:r>
                            <m:r>
                              <a:rPr lang="en-US" sz="2000" b="1" i="0">
                                <a:ln>
                                  <a:solidFill>
                                    <a:sysClr val="windowText" lastClr="000000"/>
                                  </a:solidFill>
                                </a:ln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000" b="1" i="0">
                                <a:ln>
                                  <a:solidFill>
                                    <a:sysClr val="windowText" lastClr="000000"/>
                                  </a:solidFill>
                                </a:ln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000" b="1" i="0">
                                <a:ln>
                                  <a:solidFill>
                                    <a:sysClr val="windowText" lastClr="000000"/>
                                  </a:solidFill>
                                </a:ln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1" i="0">
                                <a:ln>
                                  <a:solidFill>
                                    <a:sysClr val="windowText" lastClr="000000"/>
                                  </a:solidFill>
                                </a:ln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𝐌𝐞𝐕</m:t>
                            </m:r>
                          </m:e>
                        </m:d>
                      </m:oMath>
                    </m:oMathPara>
                  </a14:m>
                  <a:endParaRPr lang="en-US" sz="2000" b="1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16DB5B4C-CA8E-4711-B862-B7A82E3BD6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27458" y="2052282"/>
                  <a:ext cx="6966284" cy="2030492"/>
                </a:xfrm>
                <a:prstGeom prst="rect">
                  <a:avLst/>
                </a:prstGeom>
                <a:blipFill>
                  <a:blip r:embed="rId3"/>
                  <a:stretch>
                    <a:fillRect b="-3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0612297-FB4B-4ED1-99C1-50D3E9748E14}"/>
                </a:ext>
              </a:extLst>
            </p:cNvPr>
            <p:cNvSpPr/>
            <p:nvPr/>
          </p:nvSpPr>
          <p:spPr>
            <a:xfrm>
              <a:off x="6324600" y="1519157"/>
              <a:ext cx="4572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i="1" dirty="0">
                  <a:ln>
                    <a:solidFill>
                      <a:sysClr val="windowText" lastClr="000000"/>
                    </a:solidFill>
                  </a:ln>
                  <a:solidFill>
                    <a:srgbClr val="9F3615"/>
                  </a:solidFill>
                </a:rPr>
                <a:t>Primary DD Reactions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1EF08B3E-2EA6-41C7-9E33-241DF9DCFFA5}"/>
                </a:ext>
              </a:extLst>
            </p:cNvPr>
            <p:cNvGrpSpPr/>
            <p:nvPr/>
          </p:nvGrpSpPr>
          <p:grpSpPr>
            <a:xfrm>
              <a:off x="0" y="1298504"/>
              <a:ext cx="4913627" cy="3686141"/>
              <a:chOff x="0" y="1298504"/>
              <a:chExt cx="4913627" cy="3686141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FF5BDC90-5BCD-4FE1-B180-A56F7FA0290B}"/>
                  </a:ext>
                </a:extLst>
              </p:cNvPr>
              <p:cNvGrpSpPr/>
              <p:nvPr/>
            </p:nvGrpSpPr>
            <p:grpSpPr>
              <a:xfrm>
                <a:off x="0" y="1298504"/>
                <a:ext cx="3076540" cy="2658094"/>
                <a:chOff x="0" y="1298504"/>
                <a:chExt cx="3076540" cy="2658094"/>
              </a:xfrm>
            </p:grpSpPr>
            <p:grpSp>
              <p:nvGrpSpPr>
                <p:cNvPr id="45" name="Group 44">
                  <a:extLst>
                    <a:ext uri="{FF2B5EF4-FFF2-40B4-BE49-F238E27FC236}">
                      <a16:creationId xmlns:a16="http://schemas.microsoft.com/office/drawing/2014/main" id="{CD7B6A27-621C-4EF9-A9E3-84900A3C40C6}"/>
                    </a:ext>
                  </a:extLst>
                </p:cNvPr>
                <p:cNvGrpSpPr/>
                <p:nvPr/>
              </p:nvGrpSpPr>
              <p:grpSpPr>
                <a:xfrm>
                  <a:off x="1049341" y="1966607"/>
                  <a:ext cx="2027199" cy="1989991"/>
                  <a:chOff x="1153479" y="1856672"/>
                  <a:chExt cx="2027199" cy="1989991"/>
                </a:xfrm>
              </p:grpSpPr>
              <p:sp>
                <p:nvSpPr>
                  <p:cNvPr id="51" name="Oval 50">
                    <a:extLst>
                      <a:ext uri="{FF2B5EF4-FFF2-40B4-BE49-F238E27FC236}">
                        <a16:creationId xmlns:a16="http://schemas.microsoft.com/office/drawing/2014/main" id="{3BD61BB6-0F8E-488A-ACB8-AF8519B309F7}"/>
                      </a:ext>
                    </a:extLst>
                  </p:cNvPr>
                  <p:cNvSpPr/>
                  <p:nvPr/>
                </p:nvSpPr>
                <p:spPr>
                  <a:xfrm>
                    <a:off x="1153479" y="1856672"/>
                    <a:ext cx="2027199" cy="1989991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004" tIns="45506" rIns="91004" bIns="45506" rtlCol="0" anchor="ctr"/>
                  <a:lstStyle/>
                  <a:p>
                    <a:pPr algn="ctr" defTabSz="45387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dirty="0">
                        <a:solidFill>
                          <a:srgbClr val="000000"/>
                        </a:solidFill>
                      </a:rPr>
                      <a:t>Target</a:t>
                    </a:r>
                  </a:p>
                  <a:p>
                    <a:pPr algn="ctr" defTabSz="45387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dirty="0">
                      <a:solidFill>
                        <a:srgbClr val="000000"/>
                      </a:solidFill>
                    </a:endParaRPr>
                  </a:p>
                  <a:p>
                    <a:pPr algn="ctr" defTabSz="45387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dirty="0">
                        <a:solidFill>
                          <a:srgbClr val="000000">
                            <a:lumMod val="60000"/>
                            <a:lumOff val="40000"/>
                          </a:srgbClr>
                        </a:solidFill>
                      </a:rPr>
                      <a:t>Fuel (DT)</a:t>
                    </a:r>
                  </a:p>
                </p:txBody>
              </p: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DD452ABC-B230-4913-981B-F9AAD94C07BA}"/>
                      </a:ext>
                    </a:extLst>
                  </p:cNvPr>
                  <p:cNvSpPr/>
                  <p:nvPr/>
                </p:nvSpPr>
                <p:spPr>
                  <a:xfrm>
                    <a:off x="1299452" y="1989865"/>
                    <a:ext cx="1735254" cy="1715801"/>
                  </a:xfrm>
                  <a:prstGeom prst="ellipse">
                    <a:avLst/>
                  </a:prstGeom>
                  <a:solidFill>
                    <a:srgbClr val="C00000"/>
                  </a:solidFill>
                  <a:ln w="127000"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004" tIns="45506" rIns="91004" bIns="45506" rtlCol="0" anchor="ctr"/>
                  <a:lstStyle/>
                  <a:p>
                    <a:pPr algn="ctr" defTabSz="45387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500" b="1" dirty="0">
                      <a:solidFill>
                        <a:schemeClr val="accent1"/>
                      </a:solidFill>
                    </a:endParaRPr>
                  </a:p>
                </p:txBody>
              </p:sp>
            </p:grp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3826DE3A-8E47-4843-8980-486A6978F793}"/>
                    </a:ext>
                  </a:extLst>
                </p:cNvPr>
                <p:cNvSpPr txBox="1"/>
                <p:nvPr/>
              </p:nvSpPr>
              <p:spPr>
                <a:xfrm>
                  <a:off x="1125026" y="1298504"/>
                  <a:ext cx="1875834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i="1" dirty="0"/>
                    <a:t>Imploded D-Filled </a:t>
                  </a:r>
                </a:p>
                <a:p>
                  <a:pPr algn="ctr"/>
                  <a:r>
                    <a:rPr lang="en-US" i="1" dirty="0"/>
                    <a:t>Capsule</a:t>
                  </a:r>
                </a:p>
              </p:txBody>
            </p: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2A08E233-E328-4FCC-ADE8-3D86823A8284}"/>
                    </a:ext>
                  </a:extLst>
                </p:cNvPr>
                <p:cNvCxnSpPr>
                  <a:stCxn id="46" idx="2"/>
                </p:cNvCxnSpPr>
                <p:nvPr/>
              </p:nvCxnSpPr>
              <p:spPr>
                <a:xfrm flipH="1">
                  <a:off x="384001" y="1944835"/>
                  <a:ext cx="167894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Arrow Connector 47">
                  <a:extLst>
                    <a:ext uri="{FF2B5EF4-FFF2-40B4-BE49-F238E27FC236}">
                      <a16:creationId xmlns:a16="http://schemas.microsoft.com/office/drawing/2014/main" id="{BAB703AB-E2DB-4A16-829C-35EE60D47A61}"/>
                    </a:ext>
                  </a:extLst>
                </p:cNvPr>
                <p:cNvCxnSpPr/>
                <p:nvPr/>
              </p:nvCxnSpPr>
              <p:spPr>
                <a:xfrm>
                  <a:off x="507516" y="1944835"/>
                  <a:ext cx="0" cy="201176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20E034A6-7801-4144-9555-7E1E994AECA7}"/>
                    </a:ext>
                  </a:extLst>
                </p:cNvPr>
                <p:cNvSpPr txBox="1"/>
                <p:nvPr/>
              </p:nvSpPr>
              <p:spPr>
                <a:xfrm>
                  <a:off x="0" y="2746576"/>
                  <a:ext cx="1015031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~150 um</a:t>
                  </a:r>
                </a:p>
              </p:txBody>
            </p: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2B9C33E6-3BBA-4CEC-B970-D323F440F015}"/>
                    </a:ext>
                  </a:extLst>
                </p:cNvPr>
                <p:cNvCxnSpPr/>
                <p:nvPr/>
              </p:nvCxnSpPr>
              <p:spPr>
                <a:xfrm flipH="1">
                  <a:off x="384001" y="3956598"/>
                  <a:ext cx="167894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721BB59D-0737-40C9-9F58-B7EC33A0BCD9}"/>
                  </a:ext>
                </a:extLst>
              </p:cNvPr>
              <p:cNvCxnSpPr/>
              <p:nvPr/>
            </p:nvCxnSpPr>
            <p:spPr>
              <a:xfrm>
                <a:off x="2026867" y="3006349"/>
                <a:ext cx="263293" cy="555734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28B50C25-499F-4CF1-B3D2-F6F588855C4F}"/>
                  </a:ext>
                </a:extLst>
              </p:cNvPr>
              <p:cNvCxnSpPr/>
              <p:nvPr/>
            </p:nvCxnSpPr>
            <p:spPr>
              <a:xfrm flipH="1" flipV="1">
                <a:off x="1161005" y="2683622"/>
                <a:ext cx="901935" cy="35017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Explosion 1 24">
                <a:extLst>
                  <a:ext uri="{FF2B5EF4-FFF2-40B4-BE49-F238E27FC236}">
                    <a16:creationId xmlns:a16="http://schemas.microsoft.com/office/drawing/2014/main" id="{82C3C8AF-1EE4-406C-8BA1-207EF1DEAE67}"/>
                  </a:ext>
                </a:extLst>
              </p:cNvPr>
              <p:cNvSpPr/>
              <p:nvPr/>
            </p:nvSpPr>
            <p:spPr>
              <a:xfrm>
                <a:off x="1865312" y="2867986"/>
                <a:ext cx="323110" cy="276726"/>
              </a:xfrm>
              <a:prstGeom prst="irregularSeal1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Rectangle 36">
                    <a:extLst>
                      <a:ext uri="{FF2B5EF4-FFF2-40B4-BE49-F238E27FC236}">
                        <a16:creationId xmlns:a16="http://schemas.microsoft.com/office/drawing/2014/main" id="{85C4ADBC-F587-4D88-973D-AB3114C2CFA0}"/>
                      </a:ext>
                    </a:extLst>
                  </p:cNvPr>
                  <p:cNvSpPr/>
                  <p:nvPr/>
                </p:nvSpPr>
                <p:spPr>
                  <a:xfrm>
                    <a:off x="2290160" y="3109423"/>
                    <a:ext cx="38183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>
                              <a:ln>
                                <a:solidFill>
                                  <a:sysClr val="windowText" lastClr="000000"/>
                                </a:solidFill>
                              </a:ln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6" name="Rectangle 2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90160" y="3109423"/>
                    <a:ext cx="381835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45B3B1C-C21A-41A5-9261-486025D650B6}"/>
                  </a:ext>
                </a:extLst>
              </p:cNvPr>
              <p:cNvSpPr/>
              <p:nvPr/>
            </p:nvSpPr>
            <p:spPr>
              <a:xfrm>
                <a:off x="1522058" y="2477183"/>
                <a:ext cx="3064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p</a:t>
                </a:r>
              </a:p>
            </p:txBody>
          </p: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B5465C00-DAEA-45D9-A1FA-F4FB08A2EE1A}"/>
                  </a:ext>
                </a:extLst>
              </p:cNvPr>
              <p:cNvCxnSpPr/>
              <p:nvPr/>
            </p:nvCxnSpPr>
            <p:spPr>
              <a:xfrm>
                <a:off x="2318961" y="3531175"/>
                <a:ext cx="1659787" cy="110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C5D68768-F1C8-48FE-AED5-B425A88FEE70}"/>
                  </a:ext>
                </a:extLst>
              </p:cNvPr>
              <p:cNvCxnSpPr/>
              <p:nvPr/>
            </p:nvCxnSpPr>
            <p:spPr>
              <a:xfrm flipH="1">
                <a:off x="1965485" y="3531176"/>
                <a:ext cx="324675" cy="18286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Explosion 1 38">
                <a:extLst>
                  <a:ext uri="{FF2B5EF4-FFF2-40B4-BE49-F238E27FC236}">
                    <a16:creationId xmlns:a16="http://schemas.microsoft.com/office/drawing/2014/main" id="{DA571BFE-E439-4FA7-8FDF-4B126F7DF157}"/>
                  </a:ext>
                </a:extLst>
              </p:cNvPr>
              <p:cNvSpPr/>
              <p:nvPr/>
            </p:nvSpPr>
            <p:spPr>
              <a:xfrm>
                <a:off x="2128605" y="3392812"/>
                <a:ext cx="323110" cy="276726"/>
              </a:xfrm>
              <a:prstGeom prst="irregularSeal1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Rectangle 41">
                    <a:extLst>
                      <a:ext uri="{FF2B5EF4-FFF2-40B4-BE49-F238E27FC236}">
                        <a16:creationId xmlns:a16="http://schemas.microsoft.com/office/drawing/2014/main" id="{3BD43043-1E12-49F5-8ABD-4B61D5C0DA84}"/>
                      </a:ext>
                    </a:extLst>
                  </p:cNvPr>
                  <p:cNvSpPr/>
                  <p:nvPr/>
                </p:nvSpPr>
                <p:spPr>
                  <a:xfrm>
                    <a:off x="1784892" y="3323365"/>
                    <a:ext cx="38241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0" name="Rectangle 3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84892" y="3323365"/>
                    <a:ext cx="382412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BD1B17E-E3BA-4B40-BA66-FEEDE19CC2E9}"/>
                  </a:ext>
                </a:extLst>
              </p:cNvPr>
              <p:cNvSpPr txBox="1"/>
              <p:nvPr/>
            </p:nvSpPr>
            <p:spPr>
              <a:xfrm>
                <a:off x="2446670" y="4615313"/>
                <a:ext cx="2466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dirty="0"/>
                  <a:t>“Secondary DT Neutron”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Rectangle 43">
                    <a:extLst>
                      <a:ext uri="{FF2B5EF4-FFF2-40B4-BE49-F238E27FC236}">
                        <a16:creationId xmlns:a16="http://schemas.microsoft.com/office/drawing/2014/main" id="{64A5A74A-DC2C-4965-B454-0EC1A33BA39B}"/>
                      </a:ext>
                    </a:extLst>
                  </p:cNvPr>
                  <p:cNvSpPr/>
                  <p:nvPr/>
                </p:nvSpPr>
                <p:spPr>
                  <a:xfrm>
                    <a:off x="3416263" y="3912538"/>
                    <a:ext cx="38664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n>
                                <a:solidFill>
                                  <a:sysClr val="windowText" lastClr="000000"/>
                                </a:solidFill>
                              </a:ln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oMath>
                      </m:oMathPara>
                    </a14:m>
                    <a:endParaRPr lang="en-US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4" name="Rectangle 43">
                    <a:extLst>
                      <a:ext uri="{FF2B5EF4-FFF2-40B4-BE49-F238E27FC236}">
                        <a16:creationId xmlns:a16="http://schemas.microsoft.com/office/drawing/2014/main" id="{64A5A74A-DC2C-4965-B454-0EC1A33BA39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16263" y="3912538"/>
                    <a:ext cx="386644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D05FE14-AC7D-4D3B-A0CA-97F271972985}"/>
                </a:ext>
              </a:extLst>
            </p:cNvPr>
            <p:cNvSpPr txBox="1"/>
            <p:nvPr/>
          </p:nvSpPr>
          <p:spPr>
            <a:xfrm>
              <a:off x="3313636" y="1385738"/>
              <a:ext cx="1369431" cy="707454"/>
            </a:xfrm>
            <a:prstGeom prst="rect">
              <a:avLst/>
            </a:prstGeom>
            <a:noFill/>
          </p:spPr>
          <p:txBody>
            <a:bodyPr wrap="none" lIns="91004" tIns="45506" rIns="91004" bIns="45506" rtlCol="0">
              <a:spAutoFit/>
            </a:bodyPr>
            <a:lstStyle/>
            <a:p>
              <a:pPr defTabSz="45387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ln>
                    <a:solidFill>
                      <a:sysClr val="windowText" lastClr="000000"/>
                    </a:solidFill>
                  </a:ln>
                  <a:solidFill>
                    <a:srgbClr val="FF9801"/>
                  </a:solidFill>
                </a:rPr>
                <a:t>Remaining </a:t>
              </a:r>
            </a:p>
            <a:p>
              <a:pPr defTabSz="45387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ln>
                    <a:solidFill>
                      <a:sysClr val="windowText" lastClr="000000"/>
                    </a:solidFill>
                  </a:ln>
                  <a:solidFill>
                    <a:srgbClr val="FF9801"/>
                  </a:solidFill>
                </a:rPr>
                <a:t>Ablator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C86CD58-58E3-48CE-BB88-6A1212AE997C}"/>
                </a:ext>
              </a:extLst>
            </p:cNvPr>
            <p:cNvSpPr txBox="1"/>
            <p:nvPr/>
          </p:nvSpPr>
          <p:spPr>
            <a:xfrm>
              <a:off x="3131777" y="2063039"/>
              <a:ext cx="1972553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45387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</a:rPr>
                <a:t>Compressed</a:t>
              </a:r>
            </a:p>
            <a:p>
              <a:pPr defTabSz="45387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</a:rPr>
                <a:t>Deuterium Fuel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7D0245D1-646C-4006-8155-330B0A7138A5}"/>
                </a:ext>
              </a:extLst>
            </p:cNvPr>
            <p:cNvCxnSpPr/>
            <p:nvPr/>
          </p:nvCxnSpPr>
          <p:spPr>
            <a:xfrm flipH="1">
              <a:off x="2601004" y="1825610"/>
              <a:ext cx="715010" cy="40739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CAFD7BE0-AAFD-431A-850D-C3D7A490903D}"/>
                </a:ext>
              </a:extLst>
            </p:cNvPr>
            <p:cNvCxnSpPr>
              <a:stCxn id="54" idx="1"/>
            </p:cNvCxnSpPr>
            <p:nvPr/>
          </p:nvCxnSpPr>
          <p:spPr>
            <a:xfrm flipH="1">
              <a:off x="2610987" y="2416982"/>
              <a:ext cx="520790" cy="28019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49989B0-4492-4FF4-BCCC-392C4569703F}"/>
              </a:ext>
            </a:extLst>
          </p:cNvPr>
          <p:cNvSpPr/>
          <p:nvPr/>
        </p:nvSpPr>
        <p:spPr>
          <a:xfrm>
            <a:off x="6424686" y="4210451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ln>
                  <a:solidFill>
                    <a:sysClr val="windowText" lastClr="000000"/>
                  </a:solidFill>
                </a:ln>
                <a:solidFill>
                  <a:srgbClr val="9F3615"/>
                </a:solidFill>
              </a:rPr>
              <a:t>Secondary DT-n Reaction</a:t>
            </a:r>
          </a:p>
        </p:txBody>
      </p:sp>
    </p:spTree>
    <p:extLst>
      <p:ext uri="{BB962C8B-B14F-4D97-AF65-F5344CB8AC3E}">
        <p14:creationId xmlns:p14="http://schemas.microsoft.com/office/powerpoint/2010/main" val="3399634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0" y="914620"/>
            <a:ext cx="12192000" cy="0"/>
          </a:xfrm>
          <a:prstGeom prst="line">
            <a:avLst/>
          </a:prstGeom>
          <a:noFill/>
          <a:ln w="25400" algn="ctr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" name="Picture 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7157" y="6470569"/>
            <a:ext cx="704843" cy="38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1">
            <a:extLst>
              <a:ext uri="{FF2B5EF4-FFF2-40B4-BE49-F238E27FC236}">
                <a16:creationId xmlns:a16="http://schemas.microsoft.com/office/drawing/2014/main" id="{866B4546-44C5-4365-89FE-77FD397F1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2406"/>
            <a:ext cx="12192000" cy="43088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neutron time of flight (NTOF) spectrometers with different lines of sight are used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8ACA31F-07FE-4528-B9AD-99BE270249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645" y="1223852"/>
            <a:ext cx="5572653" cy="4673363"/>
          </a:xfrm>
          <a:prstGeom prst="rect">
            <a:avLst/>
          </a:prstGeom>
        </p:spPr>
      </p:pic>
      <p:pic>
        <p:nvPicPr>
          <p:cNvPr id="16" name="Content Placeholder 6" descr="saa13_100489-12.jpeg">
            <a:extLst>
              <a:ext uri="{FF2B5EF4-FFF2-40B4-BE49-F238E27FC236}">
                <a16:creationId xmlns:a16="http://schemas.microsoft.com/office/drawing/2014/main" id="{7AAF363D-931C-4C4C-B3FB-322072F50E8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01978" y="1423180"/>
            <a:ext cx="5985164" cy="520930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455C47E-07EE-4B95-8383-FFF09362C6C8}"/>
              </a:ext>
            </a:extLst>
          </p:cNvPr>
          <p:cNvSpPr txBox="1"/>
          <p:nvPr/>
        </p:nvSpPr>
        <p:spPr>
          <a:xfrm>
            <a:off x="6348850" y="1423180"/>
            <a:ext cx="23210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North Pole NTOF</a:t>
            </a:r>
          </a:p>
          <a:p>
            <a:pPr algn="ctr"/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(</a:t>
            </a:r>
            <a:r>
              <a:rPr lang="el-GR" sz="2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ϴ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 = 18°)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1C340F-B28D-4609-83A3-05BA8015D50A}"/>
              </a:ext>
            </a:extLst>
          </p:cNvPr>
          <p:cNvSpPr txBox="1"/>
          <p:nvPr/>
        </p:nvSpPr>
        <p:spPr>
          <a:xfrm>
            <a:off x="8704479" y="5197731"/>
            <a:ext cx="23210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South Pole NTOF</a:t>
            </a:r>
          </a:p>
          <a:p>
            <a:pPr algn="ctr"/>
            <a:r>
              <a:rPr lang="en-US" sz="2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(</a:t>
            </a:r>
            <a:r>
              <a:rPr lang="el-GR" sz="2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ϴ</a:t>
            </a:r>
            <a:r>
              <a:rPr lang="en-US" sz="2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 = 161°)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B09465-83EA-4656-804F-A5862C132D50}"/>
              </a:ext>
            </a:extLst>
          </p:cNvPr>
          <p:cNvSpPr txBox="1"/>
          <p:nvPr/>
        </p:nvSpPr>
        <p:spPr>
          <a:xfrm>
            <a:off x="10238645" y="2781339"/>
            <a:ext cx="19533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</a:rPr>
              <a:t>Equator NTOF</a:t>
            </a:r>
          </a:p>
          <a:p>
            <a:pPr algn="ctr"/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</a:rPr>
              <a:t>(</a:t>
            </a:r>
            <a:r>
              <a:rPr lang="el-GR" sz="2400" b="1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</a:rPr>
              <a:t>ϴ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</a:rPr>
              <a:t> = 90°)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C50119-18EC-4707-8049-4C6FC5D75FB5}"/>
              </a:ext>
            </a:extLst>
          </p:cNvPr>
          <p:cNvSpPr txBox="1"/>
          <p:nvPr/>
        </p:nvSpPr>
        <p:spPr>
          <a:xfrm>
            <a:off x="5265278" y="3426232"/>
            <a:ext cx="18687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Alcove NTOF</a:t>
            </a:r>
          </a:p>
          <a:p>
            <a:pPr algn="ctr"/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(</a:t>
            </a:r>
            <a:r>
              <a:rPr lang="el-GR" sz="24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ϴ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 = 116°)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DC6BAFE-6579-4E79-AA7A-947EFD8481EF}"/>
              </a:ext>
            </a:extLst>
          </p:cNvPr>
          <p:cNvCxnSpPr/>
          <p:nvPr/>
        </p:nvCxnSpPr>
        <p:spPr>
          <a:xfrm flipH="1">
            <a:off x="8178387" y="3392045"/>
            <a:ext cx="105218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504E25A-15DE-41FC-91AD-759BD870D64D}"/>
              </a:ext>
            </a:extLst>
          </p:cNvPr>
          <p:cNvSpPr txBox="1"/>
          <p:nvPr/>
        </p:nvSpPr>
        <p:spPr>
          <a:xfrm>
            <a:off x="8196964" y="3008575"/>
            <a:ext cx="101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503E95B-1BA2-4612-90A3-5FFCAD472A5E}"/>
              </a:ext>
            </a:extLst>
          </p:cNvPr>
          <p:cNvSpPr txBox="1"/>
          <p:nvPr/>
        </p:nvSpPr>
        <p:spPr>
          <a:xfrm>
            <a:off x="9312349" y="1322879"/>
            <a:ext cx="2093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NIF Target Chamber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E15E04C-94BD-45C4-BADA-4720F4B7765C}"/>
              </a:ext>
            </a:extLst>
          </p:cNvPr>
          <p:cNvCxnSpPr>
            <a:stCxn id="32" idx="2"/>
          </p:cNvCxnSpPr>
          <p:nvPr/>
        </p:nvCxnSpPr>
        <p:spPr>
          <a:xfrm flipH="1">
            <a:off x="9211995" y="1692211"/>
            <a:ext cx="1147147" cy="20373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EB518F6-E7B9-4977-82C4-F409581C2DEC}"/>
                  </a:ext>
                </a:extLst>
              </p:cNvPr>
              <p:cNvSpPr txBox="1"/>
              <p:nvPr/>
            </p:nvSpPr>
            <p:spPr>
              <a:xfrm>
                <a:off x="1065309" y="4399120"/>
                <a:ext cx="1704184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sSup>
                      <m:sSupPr>
                        <m:ctrlP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  <m:sup>
                        <m: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 DT-n</a:t>
                </a: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EB518F6-E7B9-4977-82C4-F409581C2D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309" y="4399120"/>
                <a:ext cx="1704184" cy="375552"/>
              </a:xfrm>
              <a:prstGeom prst="rect">
                <a:avLst/>
              </a:prstGeom>
              <a:blipFill>
                <a:blip r:embed="rId5"/>
                <a:stretch>
                  <a:fillRect t="-8197" r="-2509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6B23DB6-5FA9-43F3-AF1A-AFEDD67D5F40}"/>
                  </a:ext>
                </a:extLst>
              </p:cNvPr>
              <p:cNvSpPr txBox="1"/>
              <p:nvPr/>
            </p:nvSpPr>
            <p:spPr>
              <a:xfrm>
                <a:off x="1683933" y="1824594"/>
                <a:ext cx="1721882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3.5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sSup>
                      <m:sSupPr>
                        <m:ctrlP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  <m:sup>
                        <m: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 DD-n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6B23DB6-5FA9-43F3-AF1A-AFEDD67D5F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933" y="1824594"/>
                <a:ext cx="1721882" cy="375552"/>
              </a:xfrm>
              <a:prstGeom prst="rect">
                <a:avLst/>
              </a:prstGeom>
              <a:blipFill>
                <a:blip r:embed="rId6"/>
                <a:stretch>
                  <a:fillRect l="-2827" t="-6452" r="-2473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>
            <a:extLst>
              <a:ext uri="{FF2B5EF4-FFF2-40B4-BE49-F238E27FC236}">
                <a16:creationId xmlns:a16="http://schemas.microsoft.com/office/drawing/2014/main" id="{3286AFAB-B32C-432B-A695-BBDA06052B55}"/>
              </a:ext>
            </a:extLst>
          </p:cNvPr>
          <p:cNvSpPr/>
          <p:nvPr/>
        </p:nvSpPr>
        <p:spPr>
          <a:xfrm>
            <a:off x="575984" y="1230547"/>
            <a:ext cx="4880715" cy="3050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Neutron Time of Flight Trace (Shot N151025)</a:t>
            </a:r>
          </a:p>
        </p:txBody>
      </p:sp>
    </p:spTree>
    <p:extLst>
      <p:ext uri="{BB962C8B-B14F-4D97-AF65-F5344CB8AC3E}">
        <p14:creationId xmlns:p14="http://schemas.microsoft.com/office/powerpoint/2010/main" val="274891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0" y="1117643"/>
            <a:ext cx="12192000" cy="0"/>
          </a:xfrm>
          <a:prstGeom prst="line">
            <a:avLst/>
          </a:prstGeom>
          <a:noFill/>
          <a:ln w="25400" algn="ctr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" name="Picture 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7157" y="6470569"/>
            <a:ext cx="704843" cy="38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11">
                <a:extLst>
                  <a:ext uri="{FF2B5EF4-FFF2-40B4-BE49-F238E27FC236}">
                    <a16:creationId xmlns:a16="http://schemas.microsoft.com/office/drawing/2014/main" id="{866B4546-44C5-4365-89FE-77FD397F1A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226" y="289740"/>
                <a:ext cx="12192000" cy="769441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200" b="1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yield ratio between primary and secondary neutrons</a:t>
                </a:r>
              </a:p>
              <a:p>
                <a:pPr algn="ctr"/>
                <a:r>
                  <a:rPr lang="en-US" sz="2200" b="1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carries information about the hot-spot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solidFill>
                          <a:srgbClr val="660033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𝝆</m:t>
                    </m:r>
                    <m:r>
                      <a:rPr lang="en-US" sz="2200" b="1" i="1" smtClean="0">
                        <a:solidFill>
                          <a:srgbClr val="660033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𝑹</m:t>
                    </m:r>
                  </m:oMath>
                </a14:m>
                <a:endParaRPr lang="en-US" sz="2200" b="1" dirty="0">
                  <a:solidFill>
                    <a:srgbClr val="66003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Rectangle 11">
                <a:extLst>
                  <a:ext uri="{FF2B5EF4-FFF2-40B4-BE49-F238E27FC236}">
                    <a16:creationId xmlns:a16="http://schemas.microsoft.com/office/drawing/2014/main" id="{866B4546-44C5-4365-89FE-77FD397F1A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226" y="289740"/>
                <a:ext cx="12192000" cy="769441"/>
              </a:xfrm>
              <a:prstGeom prst="rect">
                <a:avLst/>
              </a:prstGeom>
              <a:blipFill>
                <a:blip r:embed="rId3"/>
                <a:stretch>
                  <a:fillRect t="-4762" b="-15873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800421AC-58F5-4C44-A387-CA835E76C80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999" r="14747"/>
          <a:stretch/>
        </p:blipFill>
        <p:spPr>
          <a:xfrm>
            <a:off x="3707234" y="1390418"/>
            <a:ext cx="5004346" cy="50292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A97D436-7D3C-4C1E-94D8-F582C591D4B8}"/>
                  </a:ext>
                </a:extLst>
              </p:cNvPr>
              <p:cNvSpPr txBox="1"/>
              <p:nvPr/>
            </p:nvSpPr>
            <p:spPr>
              <a:xfrm>
                <a:off x="4710951" y="1768900"/>
                <a:ext cx="16271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𝑘𝑒𝑉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A97D436-7D3C-4C1E-94D8-F582C591D4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951" y="1768900"/>
                <a:ext cx="1627177" cy="276999"/>
              </a:xfrm>
              <a:prstGeom prst="rect">
                <a:avLst/>
              </a:prstGeom>
              <a:blipFill>
                <a:blip r:embed="rId5"/>
                <a:stretch>
                  <a:fillRect l="-3371" r="-2996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0228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3D2E004-755D-4297-890A-8C176282A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74" y="1378937"/>
            <a:ext cx="6884670" cy="53797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11">
                <a:extLst>
                  <a:ext uri="{FF2B5EF4-FFF2-40B4-BE49-F238E27FC236}">
                    <a16:creationId xmlns:a16="http://schemas.microsoft.com/office/drawing/2014/main" id="{7CD98A49-F8AB-4D4F-95CD-04BA38D875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99343"/>
                <a:ext cx="12192000" cy="144655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square">
                <a:spAutoFit/>
              </a:bodyPr>
              <a:lstStyle/>
              <a:p>
                <a:pPr marL="457200"/>
                <a:endParaRPr lang="en-US" sz="2200" b="1" dirty="0">
                  <a:solidFill>
                    <a:srgbClr val="66003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algn="ctr"/>
                <a:r>
                  <a:rPr lang="en-US" sz="2200" b="1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Areal Density </a:t>
                </a:r>
                <a14:m>
                  <m:oMath xmlns:m="http://schemas.openxmlformats.org/officeDocument/2006/math">
                    <m:r>
                      <a:rPr lang="en-US" sz="2200" b="1" i="0" smtClean="0">
                        <a:solidFill>
                          <a:srgbClr val="660033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2200" b="1" i="1" smtClean="0">
                        <a:solidFill>
                          <a:srgbClr val="660033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𝝆</m:t>
                    </m:r>
                    <m:r>
                      <a:rPr lang="en-US" sz="2200" b="1" i="1" smtClean="0">
                        <a:solidFill>
                          <a:srgbClr val="660033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𝑹</m:t>
                    </m:r>
                    <m:r>
                      <a:rPr lang="en-US" sz="2200" b="1" i="1" smtClean="0">
                        <a:solidFill>
                          <a:srgbClr val="660033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2200" b="1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inferred from secondary DT yields and used to evaluate performance of D</a:t>
                </a:r>
                <a:r>
                  <a:rPr lang="en-US" sz="2200" b="1" baseline="30000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2200" b="1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He surrogate implosions for</a:t>
                </a:r>
              </a:p>
              <a:p>
                <a:pPr marL="457200" algn="ctr"/>
                <a:r>
                  <a:rPr lang="en-US" sz="2200" b="1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the </a:t>
                </a:r>
                <a:r>
                  <a:rPr lang="en-US" sz="2200" b="1" dirty="0" err="1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HyE</a:t>
                </a:r>
                <a:r>
                  <a:rPr lang="en-US" sz="2200" b="1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200" b="1" dirty="0" err="1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Frust</a:t>
                </a:r>
                <a:r>
                  <a:rPr lang="en-US" sz="2200" b="1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200" b="1" dirty="0" err="1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HohlScan</a:t>
                </a:r>
                <a:r>
                  <a:rPr lang="en-US" sz="2200" b="1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:r>
                  <a:rPr lang="en-US" sz="2200" b="1" dirty="0" err="1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HotThick</a:t>
                </a:r>
                <a:r>
                  <a:rPr lang="en-US" sz="2200" b="1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campaigns </a:t>
                </a:r>
              </a:p>
            </p:txBody>
          </p:sp>
        </mc:Choice>
        <mc:Fallback>
          <p:sp>
            <p:nvSpPr>
              <p:cNvPr id="8" name="Rectangle 11">
                <a:extLst>
                  <a:ext uri="{FF2B5EF4-FFF2-40B4-BE49-F238E27FC236}">
                    <a16:creationId xmlns:a16="http://schemas.microsoft.com/office/drawing/2014/main" id="{7CD98A49-F8AB-4D4F-95CD-04BA38D875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99343"/>
                <a:ext cx="12192000" cy="1446550"/>
              </a:xfrm>
              <a:prstGeom prst="rect">
                <a:avLst/>
              </a:prstGeom>
              <a:blipFill>
                <a:blip r:embed="rId3"/>
                <a:stretch>
                  <a:fillRect b="-7983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58">
            <a:extLst>
              <a:ext uri="{FF2B5EF4-FFF2-40B4-BE49-F238E27FC236}">
                <a16:creationId xmlns:a16="http://schemas.microsoft.com/office/drawing/2014/main" id="{1B5E83B1-231F-4B35-A955-A0AD558AF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2862" y="25908"/>
            <a:ext cx="71913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6">
            <a:extLst>
              <a:ext uri="{FF2B5EF4-FFF2-40B4-BE49-F238E27FC236}">
                <a16:creationId xmlns:a16="http://schemas.microsoft.com/office/drawing/2014/main" id="{B7F8A9C6-53E2-4979-96CB-E2E087F16B1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3219" y="1528200"/>
            <a:ext cx="12192000" cy="35385"/>
          </a:xfrm>
          <a:prstGeom prst="line">
            <a:avLst/>
          </a:prstGeom>
          <a:noFill/>
          <a:ln w="25400" algn="ctr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28D8BED-7781-42AF-B95F-C425CBA21E16}"/>
                  </a:ext>
                </a:extLst>
              </p:cNvPr>
              <p:cNvSpPr txBox="1"/>
              <p:nvPr/>
            </p:nvSpPr>
            <p:spPr>
              <a:xfrm>
                <a:off x="7128253" y="3164042"/>
                <a:ext cx="4344609" cy="1246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500" dirty="0"/>
                  <a:t>Key design changes are evaluated with measurements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𝐷𝐷</m:t>
                        </m:r>
                      </m:sub>
                    </m:sSub>
                  </m:oMath>
                </a14:m>
                <a:r>
                  <a:rPr lang="en-US" sz="2500" dirty="0"/>
                  <a:t> and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sz="25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sz="25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28D8BED-7781-42AF-B95F-C425CBA21E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8253" y="3164042"/>
                <a:ext cx="4344609" cy="1246495"/>
              </a:xfrm>
              <a:prstGeom prst="rect">
                <a:avLst/>
              </a:prstGeom>
              <a:blipFill>
                <a:blip r:embed="rId5"/>
                <a:stretch>
                  <a:fillRect l="-1964" t="-3415" r="-561" b="-1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1588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8">
            <a:extLst>
              <a:ext uri="{FF2B5EF4-FFF2-40B4-BE49-F238E27FC236}">
                <a16:creationId xmlns:a16="http://schemas.microsoft.com/office/drawing/2014/main" id="{1B5E83B1-231F-4B35-A955-A0AD558AF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2862" y="25908"/>
            <a:ext cx="71913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6">
            <a:extLst>
              <a:ext uri="{FF2B5EF4-FFF2-40B4-BE49-F238E27FC236}">
                <a16:creationId xmlns:a16="http://schemas.microsoft.com/office/drawing/2014/main" id="{B7F8A9C6-53E2-4979-96CB-E2E087F16B1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3219" y="1528200"/>
            <a:ext cx="12192000" cy="35385"/>
          </a:xfrm>
          <a:prstGeom prst="line">
            <a:avLst/>
          </a:prstGeom>
          <a:noFill/>
          <a:ln w="25400" algn="ctr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FB06CB7-AE45-4CA0-B62B-B89E58E54DD6}"/>
                  </a:ext>
                </a:extLst>
              </p:cNvPr>
              <p:cNvSpPr txBox="1"/>
              <p:nvPr/>
            </p:nvSpPr>
            <p:spPr>
              <a:xfrm>
                <a:off x="389466" y="2670589"/>
                <a:ext cx="11413067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Secondary DT measurements are used to infer hot spot areal density (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200" dirty="0"/>
                  <a:t>) at stagnation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Pressure degradation from low-mode asymmetries is quantified using inferred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sz="2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Measurements of directional secondary DT spectra are used to measure hot spot asymmetry 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FB06CB7-AE45-4CA0-B62B-B89E58E54D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66" y="2670589"/>
                <a:ext cx="11413067" cy="2462213"/>
              </a:xfrm>
              <a:prstGeom prst="rect">
                <a:avLst/>
              </a:prstGeom>
              <a:blipFill>
                <a:blip r:embed="rId3"/>
                <a:stretch>
                  <a:fillRect l="-641" t="-1733" b="-4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11">
            <a:extLst>
              <a:ext uri="{FF2B5EF4-FFF2-40B4-BE49-F238E27FC236}">
                <a16:creationId xmlns:a16="http://schemas.microsoft.com/office/drawing/2014/main" id="{22895383-EFBA-4AA9-B690-D9FF643CD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343"/>
            <a:ext cx="12192000" cy="129266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457200"/>
            <a:endParaRPr lang="en-US" sz="2200" b="1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Utilizing directional secondary DT-neutron spectra to infer hot-spot performance of Inertial Confinement Fusion implosions </a:t>
            </a:r>
          </a:p>
        </p:txBody>
      </p:sp>
    </p:spTree>
    <p:extLst>
      <p:ext uri="{BB962C8B-B14F-4D97-AF65-F5344CB8AC3E}">
        <p14:creationId xmlns:p14="http://schemas.microsoft.com/office/powerpoint/2010/main" val="3867506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0" y="1117643"/>
            <a:ext cx="12192000" cy="0"/>
          </a:xfrm>
          <a:prstGeom prst="line">
            <a:avLst/>
          </a:prstGeom>
          <a:noFill/>
          <a:ln w="25400" algn="ctr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" name="Picture 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7157" y="6470569"/>
            <a:ext cx="704843" cy="38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1">
            <a:extLst>
              <a:ext uri="{FF2B5EF4-FFF2-40B4-BE49-F238E27FC236}">
                <a16:creationId xmlns:a16="http://schemas.microsoft.com/office/drawing/2014/main" id="{866B4546-44C5-4365-89FE-77FD397F1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26" y="289740"/>
            <a:ext cx="12192000" cy="76944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final size of the hot spot (</a:t>
            </a:r>
            <a:r>
              <a:rPr lang="en-US" sz="2200" b="1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200" b="1" baseline="-25000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r>
              <a:rPr lang="en-US" sz="22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is inferred from </a:t>
            </a:r>
          </a:p>
          <a:p>
            <a:pPr algn="ctr"/>
            <a:r>
              <a:rPr lang="en-US" sz="22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conservations of mass and the secondary yield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7B26527-B041-4682-86DA-7F9D08D9939B}"/>
              </a:ext>
            </a:extLst>
          </p:cNvPr>
          <p:cNvGrpSpPr/>
          <p:nvPr/>
        </p:nvGrpSpPr>
        <p:grpSpPr>
          <a:xfrm>
            <a:off x="256450" y="1395597"/>
            <a:ext cx="5786696" cy="3957575"/>
            <a:chOff x="187890" y="1364499"/>
            <a:chExt cx="5786696" cy="3957575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1C62D01E-B3DD-4507-B874-09EFEF7AFA11}"/>
                </a:ext>
              </a:extLst>
            </p:cNvPr>
            <p:cNvSpPr/>
            <p:nvPr/>
          </p:nvSpPr>
          <p:spPr>
            <a:xfrm>
              <a:off x="4097527" y="3218952"/>
              <a:ext cx="1005840" cy="100584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1E0ADE7F-2C42-4F45-BAA6-8844EC6F2F66}"/>
                </a:ext>
              </a:extLst>
            </p:cNvPr>
            <p:cNvGrpSpPr/>
            <p:nvPr/>
          </p:nvGrpSpPr>
          <p:grpSpPr>
            <a:xfrm>
              <a:off x="187890" y="2121672"/>
              <a:ext cx="3223848" cy="3200400"/>
              <a:chOff x="1462936" y="2121672"/>
              <a:chExt cx="3223848" cy="3200400"/>
            </a:xfrm>
          </p:grpSpPr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14E032CE-316E-4EFE-83FB-872DAA818E97}"/>
                  </a:ext>
                </a:extLst>
              </p:cNvPr>
              <p:cNvSpPr/>
              <p:nvPr/>
            </p:nvSpPr>
            <p:spPr>
              <a:xfrm>
                <a:off x="1462936" y="2121672"/>
                <a:ext cx="3200400" cy="3200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E07DBE18-FE94-40E1-8A01-04E3A3AA5944}"/>
                  </a:ext>
                </a:extLst>
              </p:cNvPr>
              <p:cNvSpPr/>
              <p:nvPr/>
            </p:nvSpPr>
            <p:spPr>
              <a:xfrm>
                <a:off x="2148736" y="2807472"/>
                <a:ext cx="1828800" cy="18288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1CD92289-3AC2-4DFF-9E31-96BB8E147F45}"/>
                  </a:ext>
                </a:extLst>
              </p:cNvPr>
              <p:cNvCxnSpPr>
                <a:endCxn id="71" idx="6"/>
              </p:cNvCxnSpPr>
              <p:nvPr/>
            </p:nvCxnSpPr>
            <p:spPr>
              <a:xfrm>
                <a:off x="3977536" y="3721872"/>
                <a:ext cx="6858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4" name="TextBox 73">
                    <a:extLst>
                      <a:ext uri="{FF2B5EF4-FFF2-40B4-BE49-F238E27FC236}">
                        <a16:creationId xmlns:a16="http://schemas.microsoft.com/office/drawing/2014/main" id="{2474B5AC-6CB4-451E-8298-DE1031B20526}"/>
                      </a:ext>
                    </a:extLst>
                  </p:cNvPr>
                  <p:cNvSpPr txBox="1"/>
                  <p:nvPr/>
                </p:nvSpPr>
                <p:spPr>
                  <a:xfrm>
                    <a:off x="3988451" y="3406733"/>
                    <a:ext cx="698333" cy="28591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𝑖𝑛𝑖𝑡𝑖𝑎𝑙</m:t>
                              </m:r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" name="TextBox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88451" y="3406733"/>
                    <a:ext cx="698333" cy="28591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6087" t="-6383" r="-3478" b="-425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43461523-D982-4617-B27E-6A751552F4A9}"/>
                </a:ext>
              </a:extLst>
            </p:cNvPr>
            <p:cNvSpPr/>
            <p:nvPr/>
          </p:nvSpPr>
          <p:spPr>
            <a:xfrm>
              <a:off x="4213721" y="3329987"/>
              <a:ext cx="783772" cy="78377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53CF7A13-1770-41CC-BDF7-6ED590374C8C}"/>
                </a:ext>
              </a:extLst>
            </p:cNvPr>
            <p:cNvCxnSpPr>
              <a:endCxn id="69" idx="0"/>
            </p:cNvCxnSpPr>
            <p:nvPr/>
          </p:nvCxnSpPr>
          <p:spPr>
            <a:xfrm>
              <a:off x="2098943" y="2109865"/>
              <a:ext cx="2501504" cy="1109087"/>
            </a:xfrm>
            <a:prstGeom prst="line">
              <a:avLst/>
            </a:prstGeom>
            <a:ln w="28575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8B5D766-30D8-4AF0-B40B-BD976E77F791}"/>
                </a:ext>
              </a:extLst>
            </p:cNvPr>
            <p:cNvCxnSpPr>
              <a:endCxn id="69" idx="4"/>
            </p:cNvCxnSpPr>
            <p:nvPr/>
          </p:nvCxnSpPr>
          <p:spPr>
            <a:xfrm flipV="1">
              <a:off x="2123365" y="4224792"/>
              <a:ext cx="2477082" cy="1097282"/>
            </a:xfrm>
            <a:prstGeom prst="line">
              <a:avLst/>
            </a:prstGeom>
            <a:ln w="28575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ounded Rectangle 19">
              <a:extLst>
                <a:ext uri="{FF2B5EF4-FFF2-40B4-BE49-F238E27FC236}">
                  <a16:creationId xmlns:a16="http://schemas.microsoft.com/office/drawing/2014/main" id="{EF09E811-3978-4635-AF1E-254ACC8EA8DD}"/>
                </a:ext>
              </a:extLst>
            </p:cNvPr>
            <p:cNvSpPr/>
            <p:nvPr/>
          </p:nvSpPr>
          <p:spPr>
            <a:xfrm>
              <a:off x="1060535" y="1364499"/>
              <a:ext cx="1455109" cy="552802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Capsule before shot</a:t>
              </a:r>
            </a:p>
          </p:txBody>
        </p:sp>
        <p:sp>
          <p:nvSpPr>
            <p:cNvPr id="79" name="Rounded Rectangle 20">
              <a:extLst>
                <a:ext uri="{FF2B5EF4-FFF2-40B4-BE49-F238E27FC236}">
                  <a16:creationId xmlns:a16="http://schemas.microsoft.com/office/drawing/2014/main" id="{BA351AB5-382D-465A-AD48-6B2AA9055401}"/>
                </a:ext>
              </a:extLst>
            </p:cNvPr>
            <p:cNvSpPr/>
            <p:nvPr/>
          </p:nvSpPr>
          <p:spPr>
            <a:xfrm>
              <a:off x="4165822" y="1568870"/>
              <a:ext cx="1808764" cy="552802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Capsule at peak convergence</a:t>
              </a:r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827148B9-2BDD-4924-BF4C-FD23199D44D8}"/>
                </a:ext>
              </a:extLst>
            </p:cNvPr>
            <p:cNvCxnSpPr>
              <a:endCxn id="72" idx="0"/>
            </p:cNvCxnSpPr>
            <p:nvPr/>
          </p:nvCxnSpPr>
          <p:spPr>
            <a:xfrm flipH="1" flipV="1">
              <a:off x="1788090" y="2807472"/>
              <a:ext cx="12136" cy="8851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8D7DD27F-2912-4BF4-AB3C-9EA9960C0351}"/>
                </a:ext>
              </a:extLst>
            </p:cNvPr>
            <p:cNvCxnSpPr>
              <a:endCxn id="75" idx="0"/>
            </p:cNvCxnSpPr>
            <p:nvPr/>
          </p:nvCxnSpPr>
          <p:spPr>
            <a:xfrm flipV="1">
              <a:off x="4600447" y="3329987"/>
              <a:ext cx="5160" cy="4256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ABAEC464-186B-4D0A-9809-B22EBEFE9E51}"/>
                    </a:ext>
                  </a:extLst>
                </p:cNvPr>
                <p:cNvSpPr txBox="1"/>
                <p:nvPr/>
              </p:nvSpPr>
              <p:spPr>
                <a:xfrm>
                  <a:off x="4611961" y="3365440"/>
                  <a:ext cx="663387" cy="34926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𝑓𝑖𝑛𝑎𝑙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ABAEC464-186B-4D0A-9809-B22EBEFE9E5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11961" y="3365440"/>
                  <a:ext cx="663387" cy="349263"/>
                </a:xfrm>
                <a:prstGeom prst="rect">
                  <a:avLst/>
                </a:prstGeom>
                <a:blipFill>
                  <a:blip r:embed="rId6"/>
                  <a:stretch>
                    <a:fillRect l="-8257" t="-3448" r="-5505" b="-155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BC302E4D-DAA3-4F13-BC61-0DD1C3606730}"/>
                    </a:ext>
                  </a:extLst>
                </p:cNvPr>
                <p:cNvSpPr txBox="1"/>
                <p:nvPr/>
              </p:nvSpPr>
              <p:spPr>
                <a:xfrm>
                  <a:off x="5001508" y="3926726"/>
                  <a:ext cx="603948" cy="28591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𝑓𝑖𝑛𝑎𝑙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BC302E4D-DAA3-4F13-BC61-0DD1C360673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1508" y="3926726"/>
                  <a:ext cx="603948" cy="285912"/>
                </a:xfrm>
                <a:prstGeom prst="rect">
                  <a:avLst/>
                </a:prstGeom>
                <a:blipFill>
                  <a:blip r:embed="rId7"/>
                  <a:stretch>
                    <a:fillRect l="-8081" t="-8511" r="-7071" b="-638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F458623C-7C71-4A0B-90B0-73D2523AFD95}"/>
                  </a:ext>
                </a:extLst>
              </p:cNvPr>
              <p:cNvSpPr txBox="1"/>
              <p:nvPr/>
            </p:nvSpPr>
            <p:spPr>
              <a:xfrm>
                <a:off x="1124750" y="3195659"/>
                <a:ext cx="663387" cy="3032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𝑖𝑛𝑖𝑡𝑖𝑎𝑙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F458623C-7C71-4A0B-90B0-73D2523AFD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750" y="3195659"/>
                <a:ext cx="663387" cy="303288"/>
              </a:xfrm>
              <a:prstGeom prst="rect">
                <a:avLst/>
              </a:prstGeom>
              <a:blipFill>
                <a:blip r:embed="rId8"/>
                <a:stretch>
                  <a:fillRect l="-12963" t="-2000" r="-12037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3A0F5DB-12D4-49B7-A35A-0982A1D40A86}"/>
                  </a:ext>
                </a:extLst>
              </p:cNvPr>
              <p:cNvSpPr txBox="1"/>
              <p:nvPr/>
            </p:nvSpPr>
            <p:spPr>
              <a:xfrm>
                <a:off x="7276852" y="2441261"/>
                <a:ext cx="3863109" cy="4328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𝑖𝑛𝑖𝑡𝑖𝑎𝑙</m:t>
                          </m:r>
                        </m:sub>
                      </m:sSub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𝑖𝑛𝑖𝑡𝑖𝑎𝑙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𝑓𝑖𝑛𝑎𝑙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𝑓𝑖𝑛𝑎𝑙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3A0F5DB-12D4-49B7-A35A-0982A1D40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6852" y="2441261"/>
                <a:ext cx="3863109" cy="4328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883E5D6-CE74-4B88-B985-2AFE62D1A117}"/>
                  </a:ext>
                </a:extLst>
              </p:cNvPr>
              <p:cNvSpPr txBox="1"/>
              <p:nvPr/>
            </p:nvSpPr>
            <p:spPr>
              <a:xfrm>
                <a:off x="7361908" y="3957824"/>
                <a:ext cx="3344312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𝑓𝑖𝑛𝑎𝑙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1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𝝆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𝒊𝒏𝒊𝒕𝒊𝒂𝒍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sz="24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𝒊𝒏𝒊𝒕𝒊𝒂𝒍</m:t>
                                  </m:r>
                                </m:sub>
                                <m:sup>
                                  <m:r>
                                    <a:rPr lang="en-US" sz="24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sz="2400" b="1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𝝆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𝒇𝒊𝒏𝒂𝒍</m:t>
                                  </m:r>
                                </m:sub>
                              </m:sSub>
                              <m:r>
                                <a:rPr lang="en-US" sz="2400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400" b="1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𝒇𝒊𝒏𝒂𝒍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883E5D6-CE74-4B88-B985-2AFE62D1A1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1908" y="3957824"/>
                <a:ext cx="3344312" cy="10911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B7999C3-4BAB-4E84-989A-98BAAFE03F87}"/>
              </a:ext>
            </a:extLst>
          </p:cNvPr>
          <p:cNvSpPr txBox="1"/>
          <p:nvPr/>
        </p:nvSpPr>
        <p:spPr>
          <a:xfrm>
            <a:off x="8463320" y="5353170"/>
            <a:ext cx="2393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Known</a:t>
            </a:r>
          </a:p>
          <a:p>
            <a:r>
              <a:rPr lang="en-US" b="1" dirty="0">
                <a:solidFill>
                  <a:schemeClr val="accent1"/>
                </a:solidFill>
              </a:rPr>
              <a:t>Inferred</a:t>
            </a:r>
            <a:r>
              <a:rPr lang="en-US" b="1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574CB8-835D-431F-826E-307B4578ACEF}"/>
              </a:ext>
            </a:extLst>
          </p:cNvPr>
          <p:cNvSpPr txBox="1"/>
          <p:nvPr/>
        </p:nvSpPr>
        <p:spPr>
          <a:xfrm>
            <a:off x="7543937" y="1819061"/>
            <a:ext cx="3518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Conservation of Mass </a:t>
            </a:r>
          </a:p>
        </p:txBody>
      </p:sp>
    </p:spTree>
    <p:extLst>
      <p:ext uri="{BB962C8B-B14F-4D97-AF65-F5344CB8AC3E}">
        <p14:creationId xmlns:p14="http://schemas.microsoft.com/office/powerpoint/2010/main" val="2831109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8">
            <a:extLst>
              <a:ext uri="{FF2B5EF4-FFF2-40B4-BE49-F238E27FC236}">
                <a16:creationId xmlns:a16="http://schemas.microsoft.com/office/drawing/2014/main" id="{3EA9762E-791C-4880-8357-5033507EF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2862" y="20409"/>
            <a:ext cx="71913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16">
            <a:extLst>
              <a:ext uri="{FF2B5EF4-FFF2-40B4-BE49-F238E27FC236}">
                <a16:creationId xmlns:a16="http://schemas.microsoft.com/office/drawing/2014/main" id="{64D01B97-04BB-4CE2-82DD-6010F1BCF3A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0" y="1613829"/>
            <a:ext cx="12192000" cy="35385"/>
          </a:xfrm>
          <a:prstGeom prst="line">
            <a:avLst/>
          </a:prstGeom>
          <a:noFill/>
          <a:ln w="25400" algn="ctr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6359EF6-B211-4408-80E9-982CD88A814D}"/>
              </a:ext>
            </a:extLst>
          </p:cNvPr>
          <p:cNvGrpSpPr/>
          <p:nvPr/>
        </p:nvGrpSpPr>
        <p:grpSpPr>
          <a:xfrm>
            <a:off x="3067310" y="1805047"/>
            <a:ext cx="6216347" cy="4662260"/>
            <a:chOff x="3099794" y="1772816"/>
            <a:chExt cx="6216347" cy="466226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CB308AC9-E4F6-45BC-B003-5E4E6D89E8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99794" y="1772816"/>
              <a:ext cx="6216347" cy="4662260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88A58C0-2D30-40BE-A65B-2D78E7E08FF7}"/>
                </a:ext>
              </a:extLst>
            </p:cNvPr>
            <p:cNvSpPr/>
            <p:nvPr/>
          </p:nvSpPr>
          <p:spPr>
            <a:xfrm>
              <a:off x="5850294" y="6116216"/>
              <a:ext cx="727788" cy="31886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34154C70-DBEE-4330-95A5-D6DF11A3D5C7}"/>
              </a:ext>
            </a:extLst>
          </p:cNvPr>
          <p:cNvSpPr txBox="1"/>
          <p:nvPr/>
        </p:nvSpPr>
        <p:spPr>
          <a:xfrm>
            <a:off x="5817810" y="6148447"/>
            <a:ext cx="104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X-rays</a:t>
            </a:r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798CC55A-2B0B-49C9-B9FB-C023EA6F0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0474"/>
            <a:ext cx="12192000" cy="110799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457200"/>
            <a:endParaRPr lang="en-US" sz="2200" b="1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2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P0 (</a:t>
            </a:r>
            <a:r>
              <a:rPr lang="en-US" sz="2200" b="1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200" b="1" baseline="-25000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r>
              <a:rPr lang="en-US" sz="22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inferred from the secondary data is poorly correlated</a:t>
            </a:r>
          </a:p>
          <a:p>
            <a:pPr marL="457200" algn="ctr"/>
            <a:r>
              <a:rPr lang="en-US" sz="22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the measured P0 from x-ray imaging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C52DA3-A54F-4F28-96B8-AEA5F972E0F3}"/>
              </a:ext>
            </a:extLst>
          </p:cNvPr>
          <p:cNvSpPr/>
          <p:nvPr/>
        </p:nvSpPr>
        <p:spPr>
          <a:xfrm>
            <a:off x="4944533" y="3894667"/>
            <a:ext cx="561219" cy="324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BFCE1A-002B-4B40-ACA6-DB087525F5C6}"/>
              </a:ext>
            </a:extLst>
          </p:cNvPr>
          <p:cNvSpPr/>
          <p:nvPr/>
        </p:nvSpPr>
        <p:spPr>
          <a:xfrm>
            <a:off x="5282565" y="4494178"/>
            <a:ext cx="258520" cy="892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E040F3-A96F-447B-BF41-7E694B216CA4}"/>
              </a:ext>
            </a:extLst>
          </p:cNvPr>
          <p:cNvSpPr/>
          <p:nvPr/>
        </p:nvSpPr>
        <p:spPr>
          <a:xfrm>
            <a:off x="4966622" y="4565898"/>
            <a:ext cx="354996" cy="2575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AAC2ED4-14BF-4AA2-83C0-774980D5D4E4}"/>
              </a:ext>
            </a:extLst>
          </p:cNvPr>
          <p:cNvSpPr/>
          <p:nvPr/>
        </p:nvSpPr>
        <p:spPr>
          <a:xfrm>
            <a:off x="5105067" y="4386644"/>
            <a:ext cx="354996" cy="279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E653A27-C639-4E76-B0CA-44962E985963}"/>
              </a:ext>
            </a:extLst>
          </p:cNvPr>
          <p:cNvSpPr/>
          <p:nvPr/>
        </p:nvSpPr>
        <p:spPr>
          <a:xfrm>
            <a:off x="4750737" y="4766783"/>
            <a:ext cx="181308" cy="279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F1505A-F3F0-414A-9607-097F3D9EA3AE}"/>
              </a:ext>
            </a:extLst>
          </p:cNvPr>
          <p:cNvSpPr/>
          <p:nvPr/>
        </p:nvSpPr>
        <p:spPr>
          <a:xfrm>
            <a:off x="5047644" y="4666297"/>
            <a:ext cx="211109" cy="2575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05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63853</TotalTime>
  <Words>831</Words>
  <Application>Microsoft Office PowerPoint</Application>
  <PresentationFormat>Widescreen</PresentationFormat>
  <Paragraphs>150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Adrian,Patrick J</dc:creator>
  <cp:lastModifiedBy>Adrian,Patrick J</cp:lastModifiedBy>
  <cp:revision>20</cp:revision>
  <dcterms:created xsi:type="dcterms:W3CDTF">2021-01-28T23:00:27Z</dcterms:created>
  <dcterms:modified xsi:type="dcterms:W3CDTF">2022-02-01T23:51:00Z</dcterms:modified>
</cp:coreProperties>
</file>